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78" r:id="rId2"/>
    <p:sldId id="279" r:id="rId3"/>
    <p:sldId id="274" r:id="rId4"/>
    <p:sldId id="262" r:id="rId5"/>
    <p:sldId id="291" r:id="rId6"/>
    <p:sldId id="292" r:id="rId7"/>
    <p:sldId id="275" r:id="rId8"/>
    <p:sldId id="276" r:id="rId9"/>
    <p:sldId id="280" r:id="rId10"/>
    <p:sldId id="281" r:id="rId11"/>
    <p:sldId id="289" r:id="rId12"/>
    <p:sldId id="293" r:id="rId13"/>
    <p:sldId id="277" r:id="rId14"/>
    <p:sldId id="288" r:id="rId15"/>
    <p:sldId id="287" r:id="rId16"/>
    <p:sldId id="286" r:id="rId17"/>
    <p:sldId id="282" r:id="rId18"/>
    <p:sldId id="283" r:id="rId19"/>
    <p:sldId id="284" r:id="rId20"/>
    <p:sldId id="285" r:id="rId21"/>
  </p:sldIdLst>
  <p:sldSz cx="9144000" cy="6858000" type="screen4x3"/>
  <p:notesSz cx="6858000" cy="9144000"/>
  <p:embeddedFontLst>
    <p:embeddedFont>
      <p:font typeface="Georgia" pitchFamily="18" charset="0"/>
      <p:regular r:id="rId23"/>
      <p:bold r:id="rId24"/>
      <p:italic r:id="rId25"/>
      <p:boldItalic r:id="rId26"/>
    </p:embeddedFont>
    <p:embeddedFont>
      <p:font typeface="Calibri" pitchFamily="34" charset="0"/>
      <p:regular r:id="rId27"/>
      <p:bold r:id="rId28"/>
      <p:italic r:id="rId29"/>
      <p:boldItalic r:id="rId30"/>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88" autoAdjust="0"/>
  </p:normalViewPr>
  <p:slideViewPr>
    <p:cSldViewPr>
      <p:cViewPr>
        <p:scale>
          <a:sx n="117" d="100"/>
          <a:sy n="117" d="100"/>
        </p:scale>
        <p:origin x="-624" y="4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925328-55C1-4AFF-BF46-D59576AC609D}" type="datetimeFigureOut">
              <a:rPr lang="ru-RU" smtClean="0"/>
              <a:t>08.05.2014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990A5F-5019-4C56-9C80-785D48AFA714}" type="slidenum">
              <a:rPr lang="ru-RU" smtClean="0"/>
              <a:t>‹#›</a:t>
            </a:fld>
            <a:endParaRPr lang="ru-RU"/>
          </a:p>
        </p:txBody>
      </p:sp>
    </p:spTree>
    <p:extLst>
      <p:ext uri="{BB962C8B-B14F-4D97-AF65-F5344CB8AC3E}">
        <p14:creationId xmlns:p14="http://schemas.microsoft.com/office/powerpoint/2010/main" val="414640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1600" dirty="0">
              <a:latin typeface="Georgia" panose="02040502050405020303" pitchFamily="18" charset="0"/>
            </a:endParaRPr>
          </a:p>
        </p:txBody>
      </p:sp>
      <p:sp>
        <p:nvSpPr>
          <p:cNvPr id="4" name="Номер слайда 3"/>
          <p:cNvSpPr>
            <a:spLocks noGrp="1"/>
          </p:cNvSpPr>
          <p:nvPr>
            <p:ph type="sldNum" sz="quarter" idx="10"/>
          </p:nvPr>
        </p:nvSpPr>
        <p:spPr/>
        <p:txBody>
          <a:bodyPr/>
          <a:lstStyle/>
          <a:p>
            <a:fld id="{36F8E49B-DF17-448C-9CE1-DF388FF5B060}" type="slidenum">
              <a:rPr lang="ru-RU" smtClean="0"/>
              <a:t>3</a:t>
            </a:fld>
            <a:endParaRPr lang="ru-RU"/>
          </a:p>
        </p:txBody>
      </p:sp>
    </p:spTree>
    <p:extLst>
      <p:ext uri="{BB962C8B-B14F-4D97-AF65-F5344CB8AC3E}">
        <p14:creationId xmlns:p14="http://schemas.microsoft.com/office/powerpoint/2010/main" val="380276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0990A5F-5019-4C56-9C80-785D48AFA714}" type="slidenum">
              <a:rPr lang="ru-RU" smtClean="0"/>
              <a:t>4</a:t>
            </a:fld>
            <a:endParaRPr lang="ru-RU"/>
          </a:p>
        </p:txBody>
      </p:sp>
    </p:spTree>
    <p:extLst>
      <p:ext uri="{BB962C8B-B14F-4D97-AF65-F5344CB8AC3E}">
        <p14:creationId xmlns:p14="http://schemas.microsoft.com/office/powerpoint/2010/main" val="3831681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0990A5F-5019-4C56-9C80-785D48AFA714}" type="slidenum">
              <a:rPr lang="ru-RU" smtClean="0"/>
              <a:t>5</a:t>
            </a:fld>
            <a:endParaRPr lang="ru-RU"/>
          </a:p>
        </p:txBody>
      </p:sp>
    </p:spTree>
    <p:extLst>
      <p:ext uri="{BB962C8B-B14F-4D97-AF65-F5344CB8AC3E}">
        <p14:creationId xmlns:p14="http://schemas.microsoft.com/office/powerpoint/2010/main" val="383168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0990A5F-5019-4C56-9C80-785D48AFA714}" type="slidenum">
              <a:rPr lang="ru-RU" smtClean="0"/>
              <a:t>6</a:t>
            </a:fld>
            <a:endParaRPr lang="ru-RU"/>
          </a:p>
        </p:txBody>
      </p:sp>
    </p:spTree>
    <p:extLst>
      <p:ext uri="{BB962C8B-B14F-4D97-AF65-F5344CB8AC3E}">
        <p14:creationId xmlns:p14="http://schemas.microsoft.com/office/powerpoint/2010/main" val="383168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EE0D7B3-7DAC-4C99-8BA4-1096A0F44CEA}" type="slidenum">
              <a:rPr lang="ru-RU" smtClean="0"/>
              <a:pPr/>
              <a:t>9</a:t>
            </a:fld>
            <a:endParaRPr lang="ru-RU"/>
          </a:p>
        </p:txBody>
      </p:sp>
    </p:spTree>
    <p:extLst>
      <p:ext uri="{BB962C8B-B14F-4D97-AF65-F5344CB8AC3E}">
        <p14:creationId xmlns:p14="http://schemas.microsoft.com/office/powerpoint/2010/main" val="295660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20000"/>
              </a:lnSpc>
              <a:spcBef>
                <a:spcPct val="20000"/>
              </a:spcBef>
            </a:pPr>
            <a:endParaRPr lang="ru-RU" sz="1200" b="1" dirty="0">
              <a:solidFill>
                <a:schemeClr val="bg1"/>
              </a:solidFill>
            </a:endParaRPr>
          </a:p>
        </p:txBody>
      </p:sp>
      <p:sp>
        <p:nvSpPr>
          <p:cNvPr id="4" name="Номер слайда 3"/>
          <p:cNvSpPr>
            <a:spLocks noGrp="1"/>
          </p:cNvSpPr>
          <p:nvPr>
            <p:ph type="sldNum" sz="quarter" idx="10"/>
          </p:nvPr>
        </p:nvSpPr>
        <p:spPr/>
        <p:txBody>
          <a:bodyPr/>
          <a:lstStyle/>
          <a:p>
            <a:fld id="{0EE0D7B3-7DAC-4C99-8BA4-1096A0F44CEA}" type="slidenum">
              <a:rPr lang="ru-RU" smtClean="0"/>
              <a:pPr/>
              <a:t>18</a:t>
            </a:fld>
            <a:endParaRPr lang="ru-RU"/>
          </a:p>
        </p:txBody>
      </p:sp>
    </p:spTree>
    <p:extLst>
      <p:ext uri="{BB962C8B-B14F-4D97-AF65-F5344CB8AC3E}">
        <p14:creationId xmlns:p14="http://schemas.microsoft.com/office/powerpoint/2010/main" val="4183663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40357AC-FE96-4C61-A3ED-2AE7CBA37CB7}" type="datetimeFigureOut">
              <a:rPr lang="ru-RU" smtClean="0"/>
              <a:t>08.05.2014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2173927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0357AC-FE96-4C61-A3ED-2AE7CBA37CB7}" type="datetimeFigureOut">
              <a:rPr lang="ru-RU" smtClean="0"/>
              <a:t>08.05.2014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285240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0357AC-FE96-4C61-A3ED-2AE7CBA37CB7}" type="datetimeFigureOut">
              <a:rPr lang="ru-RU" smtClean="0"/>
              <a:t>08.05.2014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408067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0357AC-FE96-4C61-A3ED-2AE7CBA37CB7}" type="datetimeFigureOut">
              <a:rPr lang="ru-RU" smtClean="0"/>
              <a:t>08.05.2014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219781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40357AC-FE96-4C61-A3ED-2AE7CBA37CB7}" type="datetimeFigureOut">
              <a:rPr lang="ru-RU" smtClean="0"/>
              <a:t>08.05.2014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3429412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40357AC-FE96-4C61-A3ED-2AE7CBA37CB7}" type="datetimeFigureOut">
              <a:rPr lang="ru-RU" smtClean="0"/>
              <a:t>08.05.2014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356634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40357AC-FE96-4C61-A3ED-2AE7CBA37CB7}" type="datetimeFigureOut">
              <a:rPr lang="ru-RU" smtClean="0"/>
              <a:t>08.05.2014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51171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40357AC-FE96-4C61-A3ED-2AE7CBA37CB7}" type="datetimeFigureOut">
              <a:rPr lang="ru-RU" smtClean="0"/>
              <a:t>08.05.2014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413934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40357AC-FE96-4C61-A3ED-2AE7CBA37CB7}" type="datetimeFigureOut">
              <a:rPr lang="ru-RU" smtClean="0"/>
              <a:t>08.05.2014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433298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0357AC-FE96-4C61-A3ED-2AE7CBA37CB7}" type="datetimeFigureOut">
              <a:rPr lang="ru-RU" smtClean="0"/>
              <a:t>08.05.2014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391736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0357AC-FE96-4C61-A3ED-2AE7CBA37CB7}" type="datetimeFigureOut">
              <a:rPr lang="ru-RU" smtClean="0"/>
              <a:t>08.05.2014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E25D97-6548-442E-BA98-82D23241A71C}" type="slidenum">
              <a:rPr lang="ru-RU" smtClean="0"/>
              <a:t>‹#›</a:t>
            </a:fld>
            <a:endParaRPr lang="ru-RU"/>
          </a:p>
        </p:txBody>
      </p:sp>
    </p:spTree>
    <p:extLst>
      <p:ext uri="{BB962C8B-B14F-4D97-AF65-F5344CB8AC3E}">
        <p14:creationId xmlns:p14="http://schemas.microsoft.com/office/powerpoint/2010/main" val="78511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357AC-FE96-4C61-A3ED-2AE7CBA37CB7}" type="datetimeFigureOut">
              <a:rPr lang="ru-RU" smtClean="0"/>
              <a:t>08.05.2014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25D97-6548-442E-BA98-82D23241A71C}" type="slidenum">
              <a:rPr lang="ru-RU" smtClean="0"/>
              <a:t>‹#›</a:t>
            </a:fld>
            <a:endParaRPr lang="ru-RU"/>
          </a:p>
        </p:txBody>
      </p:sp>
    </p:spTree>
    <p:extLst>
      <p:ext uri="{BB962C8B-B14F-4D97-AF65-F5344CB8AC3E}">
        <p14:creationId xmlns:p14="http://schemas.microsoft.com/office/powerpoint/2010/main" val="1686365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22.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2.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gif"/><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gif"/><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8.jpeg"/><Relationship Id="rId7"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2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2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gi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 Id="rId9"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gif"/><Relationship Id="rId3" Type="http://schemas.openxmlformats.org/officeDocument/2006/relationships/slide" Target="slide9.xml"/><Relationship Id="rId7" Type="http://schemas.openxmlformats.org/officeDocument/2006/relationships/slide" Target="slide15.xml"/><Relationship Id="rId12"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0.xml"/><Relationship Id="rId10" Type="http://schemas.openxmlformats.org/officeDocument/2006/relationships/slide" Target="slide18.xml"/><Relationship Id="rId4" Type="http://schemas.openxmlformats.org/officeDocument/2006/relationships/image" Target="../media/image19.png"/><Relationship Id="rId9" Type="http://schemas.openxmlformats.org/officeDocument/2006/relationships/slide" Target="slide17.xml"/><Relationship Id="rId14" Type="http://schemas.openxmlformats.org/officeDocument/2006/relationships/image" Target="../media/image4.gif"/></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gif"/><Relationship Id="rId7"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tretch>
            <a:fillRect/>
          </a:stretch>
        </p:blipFill>
        <p:spPr>
          <a:xfrm>
            <a:off x="3138055" y="521884"/>
            <a:ext cx="2880320" cy="2403060"/>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2538" y="3301080"/>
            <a:ext cx="8511355" cy="293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58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331640" y="329244"/>
            <a:ext cx="6912768" cy="523220"/>
          </a:xfrm>
          <a:prstGeom prst="rect">
            <a:avLst/>
          </a:prstGeom>
          <a:noFill/>
        </p:spPr>
        <p:txBody>
          <a:bodyPr wrap="square" rtlCol="0">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JSC </a:t>
            </a:r>
            <a:r>
              <a:rPr lang="ru-RU" sz="2800" b="1" dirty="0" smtClean="0">
                <a:solidFill>
                  <a:schemeClr val="tx1">
                    <a:lumMod val="65000"/>
                    <a:lumOff val="35000"/>
                  </a:schemeClr>
                </a:solidFill>
                <a:latin typeface="Arial" panose="020B0604020202020204" pitchFamily="34" charset="0"/>
                <a:cs typeface="Arial" panose="020B0604020202020204" pitchFamily="34" charset="0"/>
              </a:rPr>
              <a:t>«</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KOMPOZIT</a:t>
            </a:r>
            <a:r>
              <a:rPr lang="ru-RU" sz="2800" b="1" dirty="0" smtClean="0">
                <a:solidFill>
                  <a:schemeClr val="tx1">
                    <a:lumMod val="65000"/>
                    <a:lumOff val="35000"/>
                  </a:schemeClr>
                </a:solidFill>
                <a:latin typeface="Arial" panose="020B0604020202020204" pitchFamily="34" charset="0"/>
                <a:cs typeface="Arial" panose="020B0604020202020204" pitchFamily="34" charset="0"/>
              </a:rPr>
              <a:t>»</a:t>
            </a:r>
            <a:endParaRPr lang="ru-RU" sz="28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Прямоугольник 14"/>
          <p:cNvSpPr/>
          <p:nvPr/>
        </p:nvSpPr>
        <p:spPr>
          <a:xfrm>
            <a:off x="0" y="1844825"/>
            <a:ext cx="9144000" cy="4781723"/>
          </a:xfrm>
          <a:prstGeom prst="rect">
            <a:avLst/>
          </a:prstGeom>
          <a:gradFill flip="none" rotWithShape="1">
            <a:gsLst>
              <a:gs pos="0">
                <a:schemeClr val="bg1">
                  <a:lumMod val="85000"/>
                </a:schemeClr>
              </a:gs>
              <a:gs pos="99583">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192360" y="1916832"/>
            <a:ext cx="8700120" cy="3010055"/>
          </a:xfrm>
          <a:prstGeom prst="rect">
            <a:avLst/>
          </a:prstGeom>
          <a:noFill/>
        </p:spPr>
        <p:txBody>
          <a:bodyPr wrap="square" rtlCol="0">
            <a:spAutoFit/>
          </a:bodyPr>
          <a:lstStyle/>
          <a:p>
            <a:r>
              <a:rPr lang="en-US" altLang="ru-RU" sz="1200" b="1" dirty="0" smtClean="0">
                <a:ea typeface="Lucida Grande" charset="0"/>
                <a:cs typeface="Lucida Grande" charset="0"/>
                <a:sym typeface="Lucida Grande" charset="0"/>
              </a:rPr>
              <a:t>1. Laboratory </a:t>
            </a:r>
            <a:r>
              <a:rPr lang="en-US" altLang="ru-RU" sz="1200" b="1" dirty="0">
                <a:ea typeface="Lucida Grande" charset="0"/>
                <a:cs typeface="Lucida Grande" charset="0"/>
                <a:sym typeface="Lucida Grande" charset="0"/>
              </a:rPr>
              <a:t>heterogeneous synthesis of advanced materials</a:t>
            </a:r>
          </a:p>
          <a:p>
            <a:r>
              <a:rPr lang="en-US" altLang="ru-RU" sz="1200" dirty="0">
                <a:ea typeface="Lucida Grande" charset="0"/>
                <a:cs typeface="Lucida Grande" charset="0"/>
                <a:sym typeface="Lucida Grande" charset="0"/>
              </a:rPr>
              <a:t>Laboratory equipment </a:t>
            </a:r>
            <a:r>
              <a:rPr lang="ru-RU" altLang="ru-RU" sz="1200" dirty="0" smtClean="0">
                <a:latin typeface="+mj-lt"/>
                <a:ea typeface="Lucida Grande" charset="0"/>
                <a:cs typeface="Lucida Grande" charset="0"/>
                <a:sym typeface="Lucida Grande" charset="0"/>
              </a:rPr>
              <a:t>: </a:t>
            </a:r>
          </a:p>
          <a:p>
            <a:pPr marL="171450" indent="-171450">
              <a:buFont typeface="Arial" panose="020B0604020202020204" pitchFamily="34" charset="0"/>
              <a:buChar char="•"/>
            </a:pPr>
            <a:r>
              <a:rPr lang="en-US" altLang="ru-RU" sz="1200" dirty="0">
                <a:ea typeface="Lucida Grande" charset="0"/>
                <a:cs typeface="Lucida Grande" charset="0"/>
                <a:sym typeface="Lucida Grande" charset="0"/>
              </a:rPr>
              <a:t>In 2013 purchased: CNC Machine BZT PFE 500 PX, </a:t>
            </a:r>
            <a:r>
              <a:rPr lang="en-US" altLang="ru-RU" sz="1200" dirty="0" err="1">
                <a:ea typeface="Lucida Grande" charset="0"/>
                <a:cs typeface="Lucida Grande" charset="0"/>
                <a:sym typeface="Lucida Grande" charset="0"/>
              </a:rPr>
              <a:t>asher</a:t>
            </a:r>
            <a:r>
              <a:rPr lang="en-US" altLang="ru-RU" sz="1200" dirty="0">
                <a:ea typeface="Lucida Grande" charset="0"/>
                <a:cs typeface="Lucida Grande" charset="0"/>
                <a:sym typeface="Lucida Grande" charset="0"/>
              </a:rPr>
              <a:t> EKPS 50 Microscope </a:t>
            </a:r>
            <a:r>
              <a:rPr lang="en-US" altLang="ru-RU" sz="1200" dirty="0" err="1">
                <a:ea typeface="Lucida Grande" charset="0"/>
                <a:cs typeface="Lucida Grande" charset="0"/>
                <a:sym typeface="Lucida Grande" charset="0"/>
              </a:rPr>
              <a:t>Altami</a:t>
            </a:r>
            <a:r>
              <a:rPr lang="en-US" altLang="ru-RU" sz="1200" dirty="0">
                <a:ea typeface="Lucida Grande" charset="0"/>
                <a:cs typeface="Lucida Grande" charset="0"/>
                <a:sym typeface="Lucida Grande" charset="0"/>
              </a:rPr>
              <a:t> UCMOS14000KPA, Portable combined hardness, </a:t>
            </a:r>
            <a:r>
              <a:rPr lang="en-US" altLang="ru-RU" sz="1200" dirty="0" err="1">
                <a:ea typeface="Lucida Grande" charset="0"/>
                <a:cs typeface="Lucida Grande" charset="0"/>
                <a:sym typeface="Lucida Grande" charset="0"/>
              </a:rPr>
              <a:t>porosimeter</a:t>
            </a:r>
            <a:r>
              <a:rPr lang="ru-RU" altLang="ru-RU" sz="1200" dirty="0" smtClean="0">
                <a:latin typeface="+mj-lt"/>
                <a:ea typeface="Lucida Grande" charset="0"/>
                <a:cs typeface="Lucida Grande" charset="0"/>
                <a:sym typeface="Lucida Grande" charset="0"/>
              </a:rPr>
              <a:t>; </a:t>
            </a:r>
            <a:r>
              <a:rPr lang="en-US" altLang="ru-RU" sz="1200" dirty="0">
                <a:ea typeface="Lucida Grande" charset="0"/>
                <a:cs typeface="Lucida Grande" charset="0"/>
                <a:sym typeface="Lucida Grande" charset="0"/>
              </a:rPr>
              <a:t>A</a:t>
            </a:r>
            <a:r>
              <a:rPr lang="en-US" altLang="ru-RU" sz="1200" dirty="0" smtClean="0">
                <a:ea typeface="Lucida Grande" charset="0"/>
                <a:cs typeface="Lucida Grande" charset="0"/>
                <a:sym typeface="Lucida Grande" charset="0"/>
              </a:rPr>
              <a:t>cademic </a:t>
            </a:r>
            <a:r>
              <a:rPr lang="en-US" altLang="ru-RU" sz="1200" dirty="0">
                <a:ea typeface="Lucida Grande" charset="0"/>
                <a:cs typeface="Lucida Grande" charset="0"/>
                <a:sym typeface="Lucida Grande" charset="0"/>
              </a:rPr>
              <a:t>software license ACE + modeling of physical </a:t>
            </a:r>
            <a:r>
              <a:rPr lang="en-US" altLang="ru-RU" sz="1200" dirty="0" smtClean="0">
                <a:ea typeface="Lucida Grande" charset="0"/>
                <a:cs typeface="Lucida Grande" charset="0"/>
                <a:sym typeface="Lucida Grande" charset="0"/>
              </a:rPr>
              <a:t>processes</a:t>
            </a:r>
          </a:p>
          <a:p>
            <a:pPr marL="171450" indent="-171450">
              <a:buFont typeface="Arial" panose="020B0604020202020204" pitchFamily="34" charset="0"/>
              <a:buChar char="•"/>
            </a:pPr>
            <a:r>
              <a:rPr lang="en-US" altLang="ru-RU" sz="1200" dirty="0" smtClean="0">
                <a:ea typeface="Lucida Grande" charset="0"/>
                <a:cs typeface="Lucida Grande" charset="0"/>
                <a:sym typeface="Lucida Grande" charset="0"/>
              </a:rPr>
              <a:t>Planned </a:t>
            </a:r>
            <a:r>
              <a:rPr lang="en-US" altLang="ru-RU" sz="1200" dirty="0">
                <a:ea typeface="Lucida Grande" charset="0"/>
                <a:cs typeface="Lucida Grande" charset="0"/>
                <a:sym typeface="Lucida Grande" charset="0"/>
              </a:rPr>
              <a:t>to purchase in 2014: Press APVM-904/63-600-600-2, 3D laser scanner Faro Focus </a:t>
            </a:r>
            <a:r>
              <a:rPr lang="en-US" altLang="ru-RU" sz="1200" dirty="0" smtClean="0">
                <a:ea typeface="Lucida Grande" charset="0"/>
                <a:cs typeface="Lucida Grande" charset="0"/>
                <a:sym typeface="Lucida Grande" charset="0"/>
              </a:rPr>
              <a:t>3D-20</a:t>
            </a:r>
          </a:p>
          <a:p>
            <a:pPr marL="171450" indent="-171450">
              <a:buFont typeface="Arial" panose="020B0604020202020204" pitchFamily="34" charset="0"/>
              <a:buChar char="•"/>
            </a:pPr>
            <a:r>
              <a:rPr lang="en-US" altLang="ru-RU" sz="1200" dirty="0" smtClean="0">
                <a:ea typeface="Lucida Grande" charset="0"/>
                <a:cs typeface="Lucida Grande" charset="0"/>
                <a:sym typeface="Lucida Grande" charset="0"/>
              </a:rPr>
              <a:t>2015</a:t>
            </a:r>
            <a:r>
              <a:rPr lang="en-US" altLang="ru-RU" sz="1200" dirty="0">
                <a:ea typeface="Lucida Grande" charset="0"/>
                <a:cs typeface="Lucida Grande" charset="0"/>
                <a:sym typeface="Lucida Grande" charset="0"/>
              </a:rPr>
              <a:t>: braiding (Braiding) machine Herzog RF 1/144-100</a:t>
            </a:r>
          </a:p>
          <a:p>
            <a:endParaRPr lang="en-US" altLang="ru-RU" sz="1200" dirty="0">
              <a:latin typeface="+mj-lt"/>
              <a:ea typeface="Lucida Grande" charset="0"/>
              <a:cs typeface="Lucida Grande" charset="0"/>
              <a:sym typeface="Lucida Grande" charset="0"/>
            </a:endParaRPr>
          </a:p>
          <a:p>
            <a:r>
              <a:rPr lang="en-US" altLang="ru-RU" sz="1200" dirty="0">
                <a:latin typeface="+mj-lt"/>
                <a:ea typeface="Lucida Grande" charset="0"/>
                <a:cs typeface="Lucida Grande" charset="0"/>
                <a:sym typeface="Lucida Grande" charset="0"/>
              </a:rPr>
              <a:t>Work plan:</a:t>
            </a:r>
          </a:p>
          <a:p>
            <a:r>
              <a:rPr lang="en-US" altLang="ru-RU" sz="1200" dirty="0">
                <a:latin typeface="+mj-lt"/>
                <a:ea typeface="Lucida Grande" charset="0"/>
                <a:cs typeface="Lucida Grande" charset="0"/>
                <a:sym typeface="Lucida Grande" charset="0"/>
              </a:rPr>
              <a:t>Laboratory work, participation of students, post-graduate research in conjunction with the composite of</a:t>
            </a:r>
            <a:endParaRPr lang="ru-RU" altLang="ru-RU" sz="1200" dirty="0" smtClean="0">
              <a:latin typeface="+mj-lt"/>
              <a:ea typeface="Lucida Grande" charset="0"/>
              <a:cs typeface="Lucida Grande" charset="0"/>
              <a:sym typeface="Lucida Grande" charset="0"/>
            </a:endParaRPr>
          </a:p>
          <a:p>
            <a:endParaRPr lang="ru-RU" altLang="ru-RU" sz="1200" dirty="0" smtClean="0">
              <a:latin typeface="+mj-lt"/>
              <a:ea typeface="Lucida Grande" charset="0"/>
              <a:cs typeface="Lucida Grande" charset="0"/>
              <a:sym typeface="Lucida Grande" charset="0"/>
            </a:endParaRPr>
          </a:p>
          <a:p>
            <a:pPr>
              <a:lnSpc>
                <a:spcPct val="120000"/>
              </a:lnSpc>
            </a:pPr>
            <a:r>
              <a:rPr lang="en-US" altLang="ru-RU" sz="1200" b="1" dirty="0" smtClean="0">
                <a:latin typeface="+mj-lt"/>
                <a:ea typeface="Lucida Grande" charset="0"/>
                <a:cs typeface="Lucida Grande" charset="0"/>
                <a:sym typeface="Lucida Grande" charset="0"/>
              </a:rPr>
              <a:t>2</a:t>
            </a:r>
            <a:r>
              <a:rPr lang="en-US" altLang="ru-RU" sz="1200" b="1" dirty="0">
                <a:latin typeface="+mj-lt"/>
                <a:ea typeface="Lucida Grande" charset="0"/>
                <a:cs typeface="Lucida Grande" charset="0"/>
                <a:sym typeface="Lucida Grande" charset="0"/>
              </a:rPr>
              <a:t>. </a:t>
            </a:r>
            <a:r>
              <a:rPr lang="en-US" sz="1200" b="1" dirty="0"/>
              <a:t>Joint international Russian-Chinese laboratory </a:t>
            </a:r>
            <a:r>
              <a:rPr lang="ru-RU" sz="1200" b="1" dirty="0"/>
              <a:t>«</a:t>
            </a:r>
            <a:r>
              <a:rPr lang="en-US" sz="1200" b="1" dirty="0"/>
              <a:t>Materials science</a:t>
            </a:r>
            <a:r>
              <a:rPr lang="ru-RU" sz="1200" b="1" dirty="0" smtClean="0"/>
              <a:t>»</a:t>
            </a:r>
            <a:endParaRPr lang="en-US" sz="1200" b="1" dirty="0" smtClean="0"/>
          </a:p>
          <a:p>
            <a:pPr>
              <a:lnSpc>
                <a:spcPct val="120000"/>
              </a:lnSpc>
            </a:pPr>
            <a:r>
              <a:rPr lang="en-US" altLang="ru-RU" sz="1200" dirty="0">
                <a:ea typeface="Lucida Grande" charset="0"/>
                <a:cs typeface="Lucida Grande" charset="0"/>
                <a:sym typeface="Lucida Grande" charset="0"/>
              </a:rPr>
              <a:t>Work plan:</a:t>
            </a:r>
          </a:p>
          <a:p>
            <a:pPr marL="171450" indent="-171450">
              <a:lnSpc>
                <a:spcPct val="120000"/>
              </a:lnSpc>
              <a:buFont typeface="Arial" panose="020B0604020202020204" pitchFamily="34" charset="0"/>
              <a:buChar char="•"/>
            </a:pPr>
            <a:r>
              <a:rPr lang="en-US" altLang="ru-RU" sz="1200" dirty="0" smtClean="0">
                <a:ea typeface="Lucida Grande" charset="0"/>
                <a:cs typeface="Lucida Grande" charset="0"/>
                <a:sym typeface="Lucida Grande" charset="0"/>
              </a:rPr>
              <a:t>Signing </a:t>
            </a:r>
            <a:r>
              <a:rPr lang="en-US" altLang="ru-RU" sz="1200" dirty="0">
                <a:ea typeface="Lucida Grande" charset="0"/>
                <a:cs typeface="Lucida Grande" charset="0"/>
                <a:sym typeface="Lucida Grande" charset="0"/>
              </a:rPr>
              <a:t>the cooperation agreements in May </a:t>
            </a:r>
            <a:r>
              <a:rPr lang="en-US" altLang="ru-RU" sz="1200" dirty="0" smtClean="0">
                <a:ea typeface="Lucida Grande" charset="0"/>
                <a:cs typeface="Lucida Grande" charset="0"/>
                <a:sym typeface="Lucida Grande" charset="0"/>
              </a:rPr>
              <a:t>2014</a:t>
            </a:r>
          </a:p>
          <a:p>
            <a:pPr marL="171450" indent="-171450">
              <a:lnSpc>
                <a:spcPct val="120000"/>
              </a:lnSpc>
              <a:buFont typeface="Arial" panose="020B0604020202020204" pitchFamily="34" charset="0"/>
              <a:buChar char="•"/>
            </a:pPr>
            <a:r>
              <a:rPr lang="en-US" sz="1200" dirty="0" smtClean="0"/>
              <a:t>Preparing  joint applications </a:t>
            </a:r>
            <a:r>
              <a:rPr lang="en-US" sz="1200" dirty="0"/>
              <a:t>for funding by the national government resources</a:t>
            </a:r>
            <a:endParaRPr lang="en-US" altLang="ru-RU" sz="1200" dirty="0" smtClean="0">
              <a:latin typeface="+mj-lt"/>
              <a:ea typeface="Lucida Grande" charset="0"/>
              <a:cs typeface="Lucida Grande" charset="0"/>
              <a:sym typeface="Lucida Grande" charset="0"/>
            </a:endParaRPr>
          </a:p>
          <a:p>
            <a:endParaRPr lang="ru-RU" altLang="ru-RU" sz="1200" dirty="0">
              <a:latin typeface="+mj-lt"/>
              <a:ea typeface="Lucida Grande" charset="0"/>
              <a:cs typeface="Lucida Grande" charset="0"/>
              <a:sym typeface="Lucida Grande" charset="0"/>
            </a:endParaRPr>
          </a:p>
        </p:txBody>
      </p:sp>
      <p:sp>
        <p:nvSpPr>
          <p:cNvPr id="23" name="TextBox 22"/>
          <p:cNvSpPr txBox="1"/>
          <p:nvPr/>
        </p:nvSpPr>
        <p:spPr>
          <a:xfrm>
            <a:off x="192358" y="1249596"/>
            <a:ext cx="5256583" cy="523220"/>
          </a:xfrm>
          <a:prstGeom prst="rect">
            <a:avLst/>
          </a:prstGeom>
          <a:noFill/>
        </p:spPr>
        <p:txBody>
          <a:bodyPr wrap="square" rtlCol="0">
            <a:spAutoFit/>
          </a:bodyPr>
          <a:lstStyle/>
          <a:p>
            <a:r>
              <a:rPr lang="en-US" sz="2800" b="1" dirty="0" smtClean="0">
                <a:solidFill>
                  <a:schemeClr val="bg1"/>
                </a:solidFill>
              </a:rPr>
              <a:t>LABORATOTIES</a:t>
            </a:r>
            <a:endParaRPr lang="ru-RU" sz="2800" b="1" dirty="0">
              <a:solidFill>
                <a:schemeClr val="bg1"/>
              </a:solidFill>
            </a:endParaRPr>
          </a:p>
        </p:txBody>
      </p:sp>
      <p:pic>
        <p:nvPicPr>
          <p:cNvPr id="18" name="Picture 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777" y="5077398"/>
            <a:ext cx="1786466" cy="176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37781" y="5287736"/>
            <a:ext cx="1780601" cy="133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nvGrpSpPr>
          <p:cNvPr id="20" name="Группа 19"/>
          <p:cNvGrpSpPr/>
          <p:nvPr/>
        </p:nvGrpSpPr>
        <p:grpSpPr>
          <a:xfrm>
            <a:off x="192360" y="-7268"/>
            <a:ext cx="1139280" cy="1139280"/>
            <a:chOff x="152400" y="-228600"/>
            <a:chExt cx="1524000" cy="1524000"/>
          </a:xfrm>
        </p:grpSpPr>
        <p:pic>
          <p:nvPicPr>
            <p:cNvPr id="21" name="Рисунок 20" descr="globus.gif"/>
            <p:cNvPicPr>
              <a:picLocks noChangeAspect="1"/>
            </p:cNvPicPr>
            <p:nvPr/>
          </p:nvPicPr>
          <p:blipFill>
            <a:blip r:embed="rId4" cstate="print"/>
            <a:stretch>
              <a:fillRect/>
            </a:stretch>
          </p:blipFill>
          <p:spPr>
            <a:xfrm>
              <a:off x="495300" y="152400"/>
              <a:ext cx="838200" cy="838200"/>
            </a:xfrm>
            <a:prstGeom prst="rect">
              <a:avLst/>
            </a:prstGeom>
          </p:spPr>
        </p:pic>
        <p:pic>
          <p:nvPicPr>
            <p:cNvPr id="22" name="Рисунок 21" descr="logo_.gif"/>
            <p:cNvPicPr>
              <a:picLocks noChangeAspect="1"/>
            </p:cNvPicPr>
            <p:nvPr/>
          </p:nvPicPr>
          <p:blipFill>
            <a:blip r:embed="rId5" cstate="print"/>
            <a:stretch>
              <a:fillRect/>
            </a:stretch>
          </p:blipFill>
          <p:spPr>
            <a:xfrm>
              <a:off x="152400" y="-228600"/>
              <a:ext cx="1524000" cy="1524000"/>
            </a:xfrm>
            <a:prstGeom prst="rect">
              <a:avLst/>
            </a:prstGeom>
          </p:spPr>
        </p:pic>
      </p:grpSp>
      <p:pic>
        <p:nvPicPr>
          <p:cNvPr id="1026" name="Picture 2" descr="http://faro.by/images/Faro_Focus3D/Faro%20Focus%203D_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5068299"/>
            <a:ext cx="2016224" cy="1777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vindum.com/products/images/1440/Steady-State-Gas-Perm-Por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5065489"/>
            <a:ext cx="1967375" cy="17805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Рабочая\ФТА\Презентация_ФТА\Годовые отчеты\кнопки\кнопка-04.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1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бъект 2"/>
          <p:cNvSpPr>
            <a:spLocks noGrp="1"/>
          </p:cNvSpPr>
          <p:nvPr>
            <p:ph idx="1"/>
          </p:nvPr>
        </p:nvSpPr>
        <p:spPr>
          <a:xfrm>
            <a:off x="467544" y="2708920"/>
            <a:ext cx="8116923" cy="3888432"/>
          </a:xfrm>
        </p:spPr>
        <p:txBody>
          <a:bodyPr>
            <a:normAutofit fontScale="92500" lnSpcReduction="10000"/>
          </a:bodyPr>
          <a:lstStyle/>
          <a:p>
            <a:pPr>
              <a:buFontTx/>
              <a:buChar char="-"/>
            </a:pPr>
            <a:r>
              <a:rPr lang="en-US" sz="1800" b="1" dirty="0" smtClean="0">
                <a:solidFill>
                  <a:schemeClr val="bg1"/>
                </a:solidFill>
              </a:rPr>
              <a:t>Sign the science cooperation agreement</a:t>
            </a:r>
          </a:p>
          <a:p>
            <a:pPr>
              <a:buFontTx/>
              <a:buChar char="-"/>
            </a:pPr>
            <a:r>
              <a:rPr lang="en-US" sz="1800" b="1" dirty="0" smtClean="0">
                <a:solidFill>
                  <a:schemeClr val="bg1"/>
                </a:solidFill>
              </a:rPr>
              <a:t>Establish the </a:t>
            </a:r>
            <a:r>
              <a:rPr lang="ru-RU" sz="1800" b="1" dirty="0" smtClean="0">
                <a:solidFill>
                  <a:schemeClr val="bg1"/>
                </a:solidFill>
              </a:rPr>
              <a:t>«</a:t>
            </a:r>
            <a:r>
              <a:rPr lang="en-US" sz="1800" b="1" dirty="0">
                <a:solidFill>
                  <a:schemeClr val="bg1"/>
                </a:solidFill>
              </a:rPr>
              <a:t>Materials science</a:t>
            </a:r>
            <a:r>
              <a:rPr lang="ru-RU" sz="1800" b="1" dirty="0" smtClean="0">
                <a:solidFill>
                  <a:schemeClr val="bg1"/>
                </a:solidFill>
              </a:rPr>
              <a:t>»</a:t>
            </a:r>
            <a:r>
              <a:rPr lang="en-US" sz="1800" b="1" dirty="0" smtClean="0">
                <a:solidFill>
                  <a:schemeClr val="bg1"/>
                </a:solidFill>
              </a:rPr>
              <a:t> laboratory for research in fields:</a:t>
            </a:r>
          </a:p>
          <a:p>
            <a:pPr lvl="1">
              <a:buFontTx/>
              <a:buChar char="-"/>
            </a:pPr>
            <a:r>
              <a:rPr lang="en-US" sz="1400" b="1" dirty="0" smtClean="0">
                <a:solidFill>
                  <a:schemeClr val="bg1"/>
                </a:solidFill>
              </a:rPr>
              <a:t>High-temperature metal materials</a:t>
            </a:r>
          </a:p>
          <a:p>
            <a:pPr lvl="1">
              <a:buFontTx/>
              <a:buChar char="-"/>
            </a:pPr>
            <a:r>
              <a:rPr lang="en-US" sz="1400" b="1" dirty="0" smtClean="0">
                <a:solidFill>
                  <a:schemeClr val="bg1"/>
                </a:solidFill>
              </a:rPr>
              <a:t>CVI </a:t>
            </a:r>
            <a:r>
              <a:rPr lang="en-US" sz="1400" b="1" dirty="0" err="1" smtClean="0">
                <a:solidFill>
                  <a:schemeClr val="bg1"/>
                </a:solidFill>
              </a:rPr>
              <a:t>pyrocarbon</a:t>
            </a:r>
            <a:r>
              <a:rPr lang="en-US" sz="1400" b="1" dirty="0" smtClean="0">
                <a:solidFill>
                  <a:schemeClr val="bg1"/>
                </a:solidFill>
              </a:rPr>
              <a:t> </a:t>
            </a:r>
          </a:p>
          <a:p>
            <a:pPr lvl="1">
              <a:buFontTx/>
              <a:buChar char="-"/>
            </a:pPr>
            <a:r>
              <a:rPr lang="en-US" sz="1400" b="1" dirty="0" smtClean="0">
                <a:solidFill>
                  <a:schemeClr val="bg1"/>
                </a:solidFill>
              </a:rPr>
              <a:t>Ceramic matrix materials</a:t>
            </a:r>
          </a:p>
          <a:p>
            <a:pPr lvl="1">
              <a:buFontTx/>
              <a:buChar char="-"/>
            </a:pPr>
            <a:r>
              <a:rPr lang="en-US" sz="1400" b="1" dirty="0" smtClean="0">
                <a:solidFill>
                  <a:schemeClr val="bg1"/>
                </a:solidFill>
              </a:rPr>
              <a:t>Nano-ceramics</a:t>
            </a:r>
          </a:p>
          <a:p>
            <a:pPr lvl="1">
              <a:buFontTx/>
              <a:buChar char="-"/>
            </a:pPr>
            <a:r>
              <a:rPr lang="en-US" sz="1400" b="1" dirty="0" smtClean="0">
                <a:solidFill>
                  <a:schemeClr val="bg1"/>
                </a:solidFill>
              </a:rPr>
              <a:t>HIP and 3D printing materials </a:t>
            </a:r>
          </a:p>
          <a:p>
            <a:pPr lvl="1">
              <a:buFontTx/>
              <a:buChar char="-"/>
            </a:pPr>
            <a:r>
              <a:rPr lang="en-US" sz="1400" b="1" dirty="0" smtClean="0">
                <a:solidFill>
                  <a:schemeClr val="bg1"/>
                </a:solidFill>
              </a:rPr>
              <a:t>Inter-metallic alloys</a:t>
            </a:r>
          </a:p>
          <a:p>
            <a:pPr lvl="1">
              <a:buFontTx/>
              <a:buChar char="-"/>
            </a:pPr>
            <a:r>
              <a:rPr lang="en-US" sz="1400" b="1" dirty="0" smtClean="0">
                <a:solidFill>
                  <a:schemeClr val="bg1"/>
                </a:solidFill>
              </a:rPr>
              <a:t>Thermal control paintings </a:t>
            </a:r>
          </a:p>
          <a:p>
            <a:pPr lvl="1">
              <a:buFontTx/>
              <a:buChar char="-"/>
            </a:pPr>
            <a:r>
              <a:rPr lang="en-US" sz="1400" b="1" dirty="0" err="1" smtClean="0">
                <a:solidFill>
                  <a:schemeClr val="bg1"/>
                </a:solidFill>
              </a:rPr>
              <a:t>Modelling</a:t>
            </a:r>
            <a:r>
              <a:rPr lang="en-US" sz="1400" b="1" dirty="0" smtClean="0">
                <a:solidFill>
                  <a:schemeClr val="bg1"/>
                </a:solidFill>
              </a:rPr>
              <a:t>/simulations of production processes</a:t>
            </a:r>
          </a:p>
          <a:p>
            <a:pPr>
              <a:buFontTx/>
              <a:buChar char="-"/>
            </a:pPr>
            <a:r>
              <a:rPr lang="en-US" sz="1800" b="1" dirty="0" smtClean="0">
                <a:solidFill>
                  <a:schemeClr val="bg1"/>
                </a:solidFill>
              </a:rPr>
              <a:t>Apply for funding to local government, national and international institutions</a:t>
            </a:r>
          </a:p>
          <a:p>
            <a:pPr>
              <a:buFontTx/>
              <a:buChar char="-"/>
            </a:pPr>
            <a:r>
              <a:rPr lang="en-US" sz="1800" b="1" dirty="0" smtClean="0">
                <a:solidFill>
                  <a:schemeClr val="bg1"/>
                </a:solidFill>
              </a:rPr>
              <a:t>Hold international seminars to exchange research </a:t>
            </a:r>
            <a:r>
              <a:rPr lang="en-US" sz="1800" b="1" dirty="0" err="1" smtClean="0">
                <a:solidFill>
                  <a:schemeClr val="bg1"/>
                </a:solidFill>
              </a:rPr>
              <a:t>informations</a:t>
            </a:r>
            <a:endParaRPr lang="en-US" sz="1800" b="1" dirty="0" smtClean="0">
              <a:solidFill>
                <a:schemeClr val="bg1"/>
              </a:solidFill>
            </a:endParaRPr>
          </a:p>
          <a:p>
            <a:pPr>
              <a:buFontTx/>
              <a:buChar char="-"/>
            </a:pPr>
            <a:r>
              <a:rPr lang="en-US" sz="1800" b="1" dirty="0" smtClean="0">
                <a:solidFill>
                  <a:schemeClr val="bg1"/>
                </a:solidFill>
              </a:rPr>
              <a:t>Exchange research students or </a:t>
            </a:r>
            <a:r>
              <a:rPr lang="en-US" sz="1800" b="1" dirty="0" err="1" smtClean="0">
                <a:solidFill>
                  <a:schemeClr val="bg1"/>
                </a:solidFill>
              </a:rPr>
              <a:t>reseachers</a:t>
            </a:r>
            <a:r>
              <a:rPr lang="en-US" sz="1800" b="1" dirty="0" smtClean="0">
                <a:solidFill>
                  <a:schemeClr val="bg1"/>
                </a:solidFill>
              </a:rPr>
              <a:t> for conducting cooperative research</a:t>
            </a:r>
          </a:p>
          <a:p>
            <a:pPr>
              <a:buFontTx/>
              <a:buChar char="-"/>
            </a:pPr>
            <a:r>
              <a:rPr lang="en-US" sz="1800" b="1" dirty="0" smtClean="0">
                <a:solidFill>
                  <a:schemeClr val="bg1"/>
                </a:solidFill>
              </a:rPr>
              <a:t>Development and exchange of equipment and devices</a:t>
            </a:r>
          </a:p>
          <a:p>
            <a:pPr>
              <a:buFontTx/>
              <a:buChar char="-"/>
            </a:pPr>
            <a:r>
              <a:rPr lang="en-US" sz="1800" b="1" dirty="0" smtClean="0">
                <a:solidFill>
                  <a:schemeClr val="bg1"/>
                </a:solidFill>
              </a:rPr>
              <a:t>Publish papers, make conference presentations and apply for patents</a:t>
            </a:r>
          </a:p>
          <a:p>
            <a:pPr>
              <a:buFontTx/>
              <a:buChar char="-"/>
            </a:pPr>
            <a:endParaRPr lang="en-US" sz="1800" b="1" dirty="0" smtClean="0">
              <a:solidFill>
                <a:schemeClr val="bg1"/>
              </a:solidFill>
            </a:endParaRPr>
          </a:p>
          <a:p>
            <a:pPr>
              <a:buFontTx/>
              <a:buChar char="-"/>
            </a:pPr>
            <a:endParaRPr lang="en-US" sz="1800" b="1" dirty="0">
              <a:solidFill>
                <a:schemeClr val="bg1"/>
              </a:solidFill>
            </a:endParaRPr>
          </a:p>
          <a:p>
            <a:pPr marL="0" indent="0">
              <a:buNone/>
            </a:pPr>
            <a:endParaRPr lang="ru-RU" sz="1800" b="1" dirty="0">
              <a:solidFill>
                <a:srgbClr val="FFC000"/>
              </a:solidFill>
            </a:endParaRPr>
          </a:p>
        </p:txBody>
      </p:sp>
      <p:sp>
        <p:nvSpPr>
          <p:cNvPr id="8" name="Прямоугольник 7"/>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331640" y="329244"/>
            <a:ext cx="6912768" cy="523220"/>
          </a:xfrm>
          <a:prstGeom prst="rect">
            <a:avLst/>
          </a:prstGeom>
          <a:noFill/>
        </p:spPr>
        <p:txBody>
          <a:bodyPr wrap="square" rtlCol="0">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RUSSIAN-CHINESE COOPERATION</a:t>
            </a:r>
            <a:endParaRPr lang="ru-RU" sz="28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0" name="Группа 9"/>
          <p:cNvGrpSpPr/>
          <p:nvPr/>
        </p:nvGrpSpPr>
        <p:grpSpPr>
          <a:xfrm>
            <a:off x="192360" y="-7268"/>
            <a:ext cx="1139280" cy="1139280"/>
            <a:chOff x="152400" y="-228600"/>
            <a:chExt cx="1524000" cy="1524000"/>
          </a:xfrm>
        </p:grpSpPr>
        <p:pic>
          <p:nvPicPr>
            <p:cNvPr id="11" name="Рисунок 10" descr="globus.gif"/>
            <p:cNvPicPr>
              <a:picLocks noChangeAspect="1"/>
            </p:cNvPicPr>
            <p:nvPr/>
          </p:nvPicPr>
          <p:blipFill>
            <a:blip r:embed="rId2" cstate="print"/>
            <a:stretch>
              <a:fillRect/>
            </a:stretch>
          </p:blipFill>
          <p:spPr>
            <a:xfrm>
              <a:off x="495300" y="152400"/>
              <a:ext cx="838200" cy="838200"/>
            </a:xfrm>
            <a:prstGeom prst="rect">
              <a:avLst/>
            </a:prstGeom>
          </p:spPr>
        </p:pic>
        <p:pic>
          <p:nvPicPr>
            <p:cNvPr id="12" name="Рисунок 11" descr="logo_.gif"/>
            <p:cNvPicPr>
              <a:picLocks noChangeAspect="1"/>
            </p:cNvPicPr>
            <p:nvPr/>
          </p:nvPicPr>
          <p:blipFill>
            <a:blip r:embed="rId3" cstate="print"/>
            <a:stretch>
              <a:fillRect/>
            </a:stretch>
          </p:blipFill>
          <p:spPr>
            <a:xfrm>
              <a:off x="152400" y="-228600"/>
              <a:ext cx="1524000" cy="1524000"/>
            </a:xfrm>
            <a:prstGeom prst="rect">
              <a:avLst/>
            </a:prstGeom>
          </p:spPr>
        </p:pic>
      </p:gr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1386" y="1554113"/>
            <a:ext cx="270510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vaivanov\Desktop\logo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242" y="1340768"/>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5722" y="1570105"/>
            <a:ext cx="1019753" cy="850783"/>
          </a:xfrm>
          <a:prstGeom prst="rect">
            <a:avLst/>
          </a:prstGeom>
        </p:spPr>
      </p:pic>
    </p:spTree>
    <p:extLst>
      <p:ext uri="{BB962C8B-B14F-4D97-AF65-F5344CB8AC3E}">
        <p14:creationId xmlns:p14="http://schemas.microsoft.com/office/powerpoint/2010/main" val="156261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386" y="1554113"/>
            <a:ext cx="270510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vaivanov\Desktop\log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242" y="1340768"/>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5722" y="1570105"/>
            <a:ext cx="1019753" cy="850783"/>
          </a:xfrm>
          <a:prstGeom prst="rect">
            <a:avLst/>
          </a:prstGeom>
        </p:spPr>
      </p:pic>
      <p:sp>
        <p:nvSpPr>
          <p:cNvPr id="8" name="Прямоугольник 7"/>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331640" y="175355"/>
            <a:ext cx="7812360" cy="830997"/>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SCIENTIFIC COOPERATION PROPOSAL IN MAKING INTERMETALLIDE ALLOY-BASED ITEMS </a:t>
            </a:r>
            <a:endParaRPr lang="ru-RU" sz="24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0" name="Группа 9"/>
          <p:cNvGrpSpPr/>
          <p:nvPr/>
        </p:nvGrpSpPr>
        <p:grpSpPr>
          <a:xfrm>
            <a:off x="192360" y="-7268"/>
            <a:ext cx="1139280" cy="1139280"/>
            <a:chOff x="152400" y="-228600"/>
            <a:chExt cx="1524000" cy="1524000"/>
          </a:xfrm>
        </p:grpSpPr>
        <p:pic>
          <p:nvPicPr>
            <p:cNvPr id="11" name="Рисунок 10" descr="globus.gif"/>
            <p:cNvPicPr>
              <a:picLocks noChangeAspect="1"/>
            </p:cNvPicPr>
            <p:nvPr/>
          </p:nvPicPr>
          <p:blipFill>
            <a:blip r:embed="rId5" cstate="print"/>
            <a:stretch>
              <a:fillRect/>
            </a:stretch>
          </p:blipFill>
          <p:spPr>
            <a:xfrm>
              <a:off x="495300" y="152400"/>
              <a:ext cx="838200" cy="838200"/>
            </a:xfrm>
            <a:prstGeom prst="rect">
              <a:avLst/>
            </a:prstGeom>
          </p:spPr>
        </p:pic>
        <p:pic>
          <p:nvPicPr>
            <p:cNvPr id="12" name="Рисунок 11" descr="logo_.gif"/>
            <p:cNvPicPr>
              <a:picLocks noChangeAspect="1"/>
            </p:cNvPicPr>
            <p:nvPr/>
          </p:nvPicPr>
          <p:blipFill>
            <a:blip r:embed="rId6" cstate="print"/>
            <a:stretch>
              <a:fillRect/>
            </a:stretch>
          </p:blipFill>
          <p:spPr>
            <a:xfrm>
              <a:off x="152400" y="-228600"/>
              <a:ext cx="1524000" cy="1524000"/>
            </a:xfrm>
            <a:prstGeom prst="rect">
              <a:avLst/>
            </a:prstGeom>
          </p:spPr>
        </p:pic>
      </p:grpSp>
      <p:graphicFrame>
        <p:nvGraphicFramePr>
          <p:cNvPr id="14" name="Таблица 13"/>
          <p:cNvGraphicFramePr>
            <a:graphicFrameLocks noGrp="1"/>
          </p:cNvGraphicFramePr>
          <p:nvPr>
            <p:extLst>
              <p:ext uri="{D42A27DB-BD31-4B8C-83A1-F6EECF244321}">
                <p14:modId xmlns:p14="http://schemas.microsoft.com/office/powerpoint/2010/main" val="2644547303"/>
              </p:ext>
            </p:extLst>
          </p:nvPr>
        </p:nvGraphicFramePr>
        <p:xfrm>
          <a:off x="192360" y="2708920"/>
          <a:ext cx="8683774" cy="878500"/>
        </p:xfrm>
        <a:graphic>
          <a:graphicData uri="http://schemas.openxmlformats.org/drawingml/2006/table">
            <a:tbl>
              <a:tblPr firstRow="1" bandRow="1">
                <a:tableStyleId>{5C22544A-7EE6-4342-B048-85BDC9FD1C3A}</a:tableStyleId>
              </a:tblPr>
              <a:tblGrid>
                <a:gridCol w="491208"/>
                <a:gridCol w="8192566"/>
              </a:tblGrid>
              <a:tr h="878500">
                <a:tc>
                  <a:txBody>
                    <a:bodyPr/>
                    <a:lstStyle/>
                    <a:p>
                      <a:pPr marL="0" algn="ctr" defTabSz="914400" rtl="0" eaLnBrk="1" latinLnBrk="0" hangingPunct="1"/>
                      <a:r>
                        <a:rPr lang="ru-RU" sz="2800" b="1" kern="1200" cap="none" spc="0" dirty="0" smtClean="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rPr>
                        <a:t>1. </a:t>
                      </a:r>
                      <a:endParaRPr lang="ru-RU" sz="2800" b="1" kern="1200" cap="none" spc="0" dirty="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The University of Shanghai will perform melting using the vacuum casting with crystallization in a magnetic field and deliver to OJST “</a:t>
                      </a:r>
                      <a:r>
                        <a:rPr lang="en-US" sz="1600" b="1" dirty="0" err="1" smtClean="0">
                          <a:solidFill>
                            <a:schemeClr val="bg1"/>
                          </a:solidFill>
                        </a:rPr>
                        <a:t>Kompozit</a:t>
                      </a:r>
                      <a:r>
                        <a:rPr lang="en-US" sz="1600" b="1" dirty="0" smtClean="0">
                          <a:solidFill>
                            <a:schemeClr val="bg1"/>
                          </a:solidFill>
                        </a:rPr>
                        <a:t>" the cast </a:t>
                      </a:r>
                      <a:r>
                        <a:rPr lang="en-US" sz="1600" b="1" dirty="0" err="1" smtClean="0">
                          <a:solidFill>
                            <a:schemeClr val="bg1"/>
                          </a:solidFill>
                        </a:rPr>
                        <a:t>slubs</a:t>
                      </a:r>
                      <a:r>
                        <a:rPr lang="en-US" sz="1600" b="1" dirty="0" smtClean="0">
                          <a:solidFill>
                            <a:schemeClr val="bg1"/>
                          </a:solidFill>
                        </a:rPr>
                        <a:t> of Ni3А1, </a:t>
                      </a:r>
                      <a:r>
                        <a:rPr lang="en-US" sz="1600" b="1" dirty="0" err="1" smtClean="0">
                          <a:solidFill>
                            <a:schemeClr val="bg1"/>
                          </a:solidFill>
                        </a:rPr>
                        <a:t>NiAl</a:t>
                      </a:r>
                      <a:r>
                        <a:rPr lang="en-US" sz="1600" b="1" dirty="0" smtClean="0">
                          <a:solidFill>
                            <a:schemeClr val="bg1"/>
                          </a:solidFill>
                        </a:rPr>
                        <a:t> or </a:t>
                      </a:r>
                      <a:r>
                        <a:rPr lang="en-US" sz="1600" b="1" dirty="0" err="1" smtClean="0">
                          <a:solidFill>
                            <a:schemeClr val="bg1"/>
                          </a:solidFill>
                        </a:rPr>
                        <a:t>TiAl</a:t>
                      </a:r>
                      <a:r>
                        <a:rPr lang="en-US" sz="1600" b="1" dirty="0" smtClean="0">
                          <a:solidFill>
                            <a:schemeClr val="bg1"/>
                          </a:solidFill>
                        </a:rPr>
                        <a:t> </a:t>
                      </a:r>
                      <a:r>
                        <a:rPr lang="en-US" sz="1600" b="1" dirty="0" err="1" smtClean="0">
                          <a:solidFill>
                            <a:schemeClr val="bg1"/>
                          </a:solidFill>
                        </a:rPr>
                        <a:t>intermetallide</a:t>
                      </a:r>
                      <a:r>
                        <a:rPr lang="en-US" sz="1600" b="1" dirty="0" smtClean="0">
                          <a:solidFill>
                            <a:schemeClr val="bg1"/>
                          </a:solidFill>
                        </a:rPr>
                        <a:t> alloy, 55...60 mm in diameter, 450...500 mm long, in the amount of 2 pieces.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D86">
                        <a:alpha val="50196"/>
                      </a:srgbClr>
                    </a:solidFill>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526425056"/>
              </p:ext>
            </p:extLst>
          </p:nvPr>
        </p:nvGraphicFramePr>
        <p:xfrm>
          <a:off x="192360" y="3645024"/>
          <a:ext cx="8683774" cy="655274"/>
        </p:xfrm>
        <a:graphic>
          <a:graphicData uri="http://schemas.openxmlformats.org/drawingml/2006/table">
            <a:tbl>
              <a:tblPr firstRow="1" bandRow="1">
                <a:tableStyleId>{5C22544A-7EE6-4342-B048-85BDC9FD1C3A}</a:tableStyleId>
              </a:tblPr>
              <a:tblGrid>
                <a:gridCol w="491208"/>
                <a:gridCol w="8192566"/>
              </a:tblGrid>
              <a:tr h="655274">
                <a:tc>
                  <a:txBody>
                    <a:bodyPr/>
                    <a:lstStyle/>
                    <a:p>
                      <a:pPr marL="0" algn="ctr" defTabSz="914400" rtl="0" eaLnBrk="1" latinLnBrk="0" hangingPunct="1"/>
                      <a:r>
                        <a:rPr lang="ru-RU" sz="2800" b="1" kern="1200" cap="none" spc="0" dirty="0" smtClean="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rPr>
                        <a:t>2. </a:t>
                      </a:r>
                      <a:endParaRPr lang="ru-RU" sz="2800" b="1" kern="1200" cap="none" spc="0" dirty="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The University of Shanghai will analyze the structure and the quality of the cast </a:t>
                      </a:r>
                      <a:r>
                        <a:rPr lang="en-US" sz="1600" b="1" dirty="0" err="1" smtClean="0">
                          <a:solidFill>
                            <a:schemeClr val="bg1"/>
                          </a:solidFill>
                        </a:rPr>
                        <a:t>slub</a:t>
                      </a:r>
                      <a:r>
                        <a:rPr lang="en-US" sz="1600" b="1" dirty="0" smtClean="0">
                          <a:solidFill>
                            <a:schemeClr val="bg1"/>
                          </a:solidFill>
                        </a:rPr>
                        <a:t> for non-metal inclusions and submit the analysis results to OJSC “</a:t>
                      </a:r>
                      <a:r>
                        <a:rPr lang="en-US" sz="1600" b="1" dirty="0" err="1" smtClean="0">
                          <a:solidFill>
                            <a:schemeClr val="bg1"/>
                          </a:solidFill>
                        </a:rPr>
                        <a:t>Kompozit</a:t>
                      </a:r>
                      <a:r>
                        <a:rPr lang="en-US" sz="1600" b="1" dirty="0" smtClean="0">
                          <a:solidFill>
                            <a:schemeClr val="bg1"/>
                          </a:solidFill>
                        </a:rPr>
                        <a: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D86">
                        <a:alpha val="50196"/>
                      </a:srgbClr>
                    </a:solidFill>
                  </a:tcPr>
                </a:tc>
              </a:tr>
            </a:tbl>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2408867477"/>
              </p:ext>
            </p:extLst>
          </p:nvPr>
        </p:nvGraphicFramePr>
        <p:xfrm>
          <a:off x="192360" y="4365220"/>
          <a:ext cx="8683774" cy="648072"/>
        </p:xfrm>
        <a:graphic>
          <a:graphicData uri="http://schemas.openxmlformats.org/drawingml/2006/table">
            <a:tbl>
              <a:tblPr firstRow="1" bandRow="1">
                <a:tableStyleId>{5C22544A-7EE6-4342-B048-85BDC9FD1C3A}</a:tableStyleId>
              </a:tblPr>
              <a:tblGrid>
                <a:gridCol w="491208"/>
                <a:gridCol w="8192566"/>
              </a:tblGrid>
              <a:tr h="648072">
                <a:tc>
                  <a:txBody>
                    <a:bodyPr/>
                    <a:lstStyle/>
                    <a:p>
                      <a:pPr marL="0" algn="ctr" defTabSz="914400" rtl="0" eaLnBrk="1" latinLnBrk="0" hangingPunct="1"/>
                      <a:r>
                        <a:rPr lang="ru-RU" sz="2800" b="1" kern="1200" cap="none" spc="0" dirty="0" smtClean="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rPr>
                        <a:t>3. </a:t>
                      </a:r>
                      <a:endParaRPr lang="ru-RU" sz="2800" b="1" kern="1200" cap="none" spc="0" dirty="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OJSC “</a:t>
                      </a:r>
                      <a:r>
                        <a:rPr lang="en-US" sz="1600" b="1" dirty="0" err="1" smtClean="0">
                          <a:solidFill>
                            <a:schemeClr val="bg1"/>
                          </a:solidFill>
                        </a:rPr>
                        <a:t>Kompozit</a:t>
                      </a:r>
                      <a:r>
                        <a:rPr lang="en-US" sz="1600" b="1" dirty="0" smtClean="0">
                          <a:solidFill>
                            <a:schemeClr val="bg1"/>
                          </a:solidFill>
                        </a:rPr>
                        <a:t>” will make powder (grains) of this material, of which will make an experimental compact </a:t>
                      </a:r>
                      <a:r>
                        <a:rPr lang="en-US" sz="1600" b="1" dirty="0" err="1" smtClean="0">
                          <a:solidFill>
                            <a:schemeClr val="bg1"/>
                          </a:solidFill>
                        </a:rPr>
                        <a:t>workpiece</a:t>
                      </a:r>
                      <a:r>
                        <a:rPr lang="en-US" sz="1600" b="1" dirty="0" smtClean="0">
                          <a:solidFill>
                            <a:schemeClr val="bg1"/>
                          </a:solidFill>
                        </a:rPr>
                        <a:t> using the hot </a:t>
                      </a:r>
                      <a:r>
                        <a:rPr lang="en-US" sz="1600" b="1" dirty="0" err="1" smtClean="0">
                          <a:solidFill>
                            <a:schemeClr val="bg1"/>
                          </a:solidFill>
                        </a:rPr>
                        <a:t>isostatic</a:t>
                      </a:r>
                      <a:r>
                        <a:rPr lang="en-US" sz="1600" b="1" dirty="0" smtClean="0">
                          <a:solidFill>
                            <a:schemeClr val="bg1"/>
                          </a:solidFill>
                        </a:rPr>
                        <a:t> compaction method.</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D86">
                        <a:alpha val="50196"/>
                      </a:srgbClr>
                    </a:solidFill>
                  </a:tcPr>
                </a:tc>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845668139"/>
              </p:ext>
            </p:extLst>
          </p:nvPr>
        </p:nvGraphicFramePr>
        <p:xfrm>
          <a:off x="192360" y="5070896"/>
          <a:ext cx="8683774" cy="878500"/>
        </p:xfrm>
        <a:graphic>
          <a:graphicData uri="http://schemas.openxmlformats.org/drawingml/2006/table">
            <a:tbl>
              <a:tblPr firstRow="1" bandRow="1">
                <a:tableStyleId>{5C22544A-7EE6-4342-B048-85BDC9FD1C3A}</a:tableStyleId>
              </a:tblPr>
              <a:tblGrid>
                <a:gridCol w="491208"/>
                <a:gridCol w="8192566"/>
              </a:tblGrid>
              <a:tr h="878500">
                <a:tc>
                  <a:txBody>
                    <a:bodyPr/>
                    <a:lstStyle/>
                    <a:p>
                      <a:pPr marL="0" algn="ctr" defTabSz="914400" rtl="0" eaLnBrk="1" latinLnBrk="0" hangingPunct="1"/>
                      <a:r>
                        <a:rPr lang="ru-RU" sz="2800" b="1" kern="1200" cap="none" spc="0" dirty="0" smtClean="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rPr>
                        <a:t>4. </a:t>
                      </a:r>
                      <a:endParaRPr lang="ru-RU" sz="2800" b="1" kern="1200" cap="none" spc="0" dirty="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US" sz="1600" b="1" dirty="0" smtClean="0">
                          <a:solidFill>
                            <a:schemeClr val="bg1"/>
                          </a:solidFill>
                        </a:rPr>
                        <a:t>Financial-technological Academy (FTA) will investigate the structure, the </a:t>
                      </a:r>
                      <a:r>
                        <a:rPr lang="en-US" sz="1600" b="1" dirty="0" err="1" smtClean="0">
                          <a:solidFill>
                            <a:schemeClr val="bg1"/>
                          </a:solidFill>
                        </a:rPr>
                        <a:t>granulometric</a:t>
                      </a:r>
                      <a:r>
                        <a:rPr lang="en-US" sz="1600" b="1" dirty="0" smtClean="0">
                          <a:solidFill>
                            <a:schemeClr val="bg1"/>
                          </a:solidFill>
                        </a:rPr>
                        <a:t> composition of the powder, as well as the structure and the mechanical properties of the compact </a:t>
                      </a:r>
                      <a:r>
                        <a:rPr lang="en-US" sz="1600" b="1" dirty="0" err="1" smtClean="0">
                          <a:solidFill>
                            <a:schemeClr val="bg1"/>
                          </a:solidFill>
                        </a:rPr>
                        <a:t>workpiece</a:t>
                      </a:r>
                      <a:r>
                        <a:rPr lang="en-US" sz="1600" b="1" dirty="0" smtClean="0">
                          <a:solidFill>
                            <a:schemeClr val="bg1"/>
                          </a:solidFill>
                        </a:rPr>
                        <a:t>, and submit the results to the University of Shanghai.</a:t>
                      </a:r>
                      <a:endParaRPr lang="en-US" sz="16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D86">
                        <a:alpha val="50196"/>
                      </a:srgbClr>
                    </a:solidFill>
                  </a:tcPr>
                </a:tc>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459699126"/>
              </p:ext>
            </p:extLst>
          </p:nvPr>
        </p:nvGraphicFramePr>
        <p:xfrm>
          <a:off x="192360" y="6007000"/>
          <a:ext cx="8683774" cy="648072"/>
        </p:xfrm>
        <a:graphic>
          <a:graphicData uri="http://schemas.openxmlformats.org/drawingml/2006/table">
            <a:tbl>
              <a:tblPr firstRow="1" bandRow="1">
                <a:tableStyleId>{5C22544A-7EE6-4342-B048-85BDC9FD1C3A}</a:tableStyleId>
              </a:tblPr>
              <a:tblGrid>
                <a:gridCol w="491208"/>
                <a:gridCol w="8192566"/>
              </a:tblGrid>
              <a:tr h="648072">
                <a:tc>
                  <a:txBody>
                    <a:bodyPr/>
                    <a:lstStyle/>
                    <a:p>
                      <a:pPr marL="0" algn="ctr" defTabSz="914400" rtl="0" eaLnBrk="1" latinLnBrk="0" hangingPunct="1"/>
                      <a:r>
                        <a:rPr lang="ru-RU" sz="2800" b="1" kern="1200" cap="none" spc="0" dirty="0" smtClean="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rPr>
                        <a:t>5. </a:t>
                      </a:r>
                      <a:endParaRPr lang="ru-RU" sz="2800" b="1" kern="1200" cap="none" spc="0" dirty="0">
                        <a:ln w="18000">
                          <a:noFill/>
                          <a:prstDash val="solid"/>
                          <a:miter lim="800000"/>
                        </a:ln>
                        <a:solidFill>
                          <a:srgbClr val="004D86"/>
                        </a:solidFill>
                        <a:effectLst>
                          <a:outerShdw blurRad="25500" dist="23000" dir="7020000" algn="tl">
                            <a:srgbClr val="000000">
                              <a:alpha val="50000"/>
                            </a:srgbClr>
                          </a:outerShdw>
                        </a:effectLst>
                        <a:latin typeface="+mn-lt"/>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US" sz="1600" b="1" dirty="0" smtClean="0">
                          <a:solidFill>
                            <a:schemeClr val="bg1"/>
                          </a:solidFill>
                        </a:rPr>
                        <a:t>FTA and the University of Shanghai will prepare and present the investigation results jointly at an international conference.</a:t>
                      </a:r>
                      <a:endParaRPr lang="en-US" sz="1600" b="1" dirty="0">
                        <a:solidFill>
                          <a:schemeClr val="bg1"/>
                        </a:solidFill>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D86">
                        <a:alpha val="50196"/>
                      </a:srgbClr>
                    </a:solidFill>
                  </a:tcPr>
                </a:tc>
              </a:tr>
            </a:tbl>
          </a:graphicData>
        </a:graphic>
      </p:graphicFrame>
    </p:spTree>
    <p:extLst>
      <p:ext uri="{BB962C8B-B14F-4D97-AF65-F5344CB8AC3E}">
        <p14:creationId xmlns:p14="http://schemas.microsoft.com/office/powerpoint/2010/main" val="103451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42520" y="3717032"/>
            <a:ext cx="6192687" cy="2136342"/>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tretch>
            <a:fillRect/>
          </a:stretch>
        </p:blipFill>
        <p:spPr>
          <a:xfrm>
            <a:off x="3131839" y="692696"/>
            <a:ext cx="2880320" cy="2403060"/>
          </a:xfrm>
          <a:prstGeom prst="rect">
            <a:avLst/>
          </a:prstGeom>
        </p:spPr>
      </p:pic>
    </p:spTree>
    <p:extLst>
      <p:ext uri="{BB962C8B-B14F-4D97-AF65-F5344CB8AC3E}">
        <p14:creationId xmlns:p14="http://schemas.microsoft.com/office/powerpoint/2010/main" val="136889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4139953" y="1340768"/>
            <a:ext cx="4824535" cy="4680520"/>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Группа 16"/>
          <p:cNvGrpSpPr/>
          <p:nvPr/>
        </p:nvGrpSpPr>
        <p:grpSpPr>
          <a:xfrm>
            <a:off x="192360" y="-7268"/>
            <a:ext cx="1139280" cy="1139280"/>
            <a:chOff x="152400" y="-228600"/>
            <a:chExt cx="1524000" cy="1524000"/>
          </a:xfrm>
        </p:grpSpPr>
        <p:pic>
          <p:nvPicPr>
            <p:cNvPr id="18" name="Рисунок 17" descr="globus.gif"/>
            <p:cNvPicPr>
              <a:picLocks noChangeAspect="1"/>
            </p:cNvPicPr>
            <p:nvPr/>
          </p:nvPicPr>
          <p:blipFill>
            <a:blip r:embed="rId2" cstate="print"/>
            <a:stretch>
              <a:fillRect/>
            </a:stretch>
          </p:blipFill>
          <p:spPr>
            <a:xfrm>
              <a:off x="495300" y="152400"/>
              <a:ext cx="838200" cy="838200"/>
            </a:xfrm>
            <a:prstGeom prst="rect">
              <a:avLst/>
            </a:prstGeom>
          </p:spPr>
        </p:pic>
        <p:pic>
          <p:nvPicPr>
            <p:cNvPr id="19" name="Рисунок 18" descr="logo_.gif"/>
            <p:cNvPicPr>
              <a:picLocks noChangeAspect="1"/>
            </p:cNvPicPr>
            <p:nvPr/>
          </p:nvPicPr>
          <p:blipFill>
            <a:blip r:embed="rId3" cstate="print"/>
            <a:stretch>
              <a:fillRect/>
            </a:stretch>
          </p:blipFill>
          <p:spPr>
            <a:xfrm>
              <a:off x="152400" y="-228600"/>
              <a:ext cx="1524000" cy="1524000"/>
            </a:xfrm>
            <a:prstGeom prst="rect">
              <a:avLst/>
            </a:prstGeom>
          </p:spPr>
        </p:pic>
      </p:grpSp>
      <p:pic>
        <p:nvPicPr>
          <p:cNvPr id="2050" name="Picture 2" descr="D:\!Рабочая\ФТА\Презентация_ФТА\Годовые отчеты\работа\Артемьев В.Ю. - НПО И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58" y="1412776"/>
            <a:ext cx="1388418" cy="181962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2" name="Picture 12" descr="лого нпо ит"/>
          <p:cNvPicPr>
            <a:picLocks noChangeAspect="1" noChangeArrowheads="1"/>
          </p:cNvPicPr>
          <p:nvPr/>
        </p:nvPicPr>
        <p:blipFill>
          <a:blip r:embed="rId5" cstate="print"/>
          <a:srcRect/>
          <a:stretch>
            <a:fillRect/>
          </a:stretch>
        </p:blipFill>
        <p:spPr bwMode="auto">
          <a:xfrm>
            <a:off x="2040127" y="1412776"/>
            <a:ext cx="662511" cy="1080120"/>
          </a:xfrm>
          <a:prstGeom prst="rect">
            <a:avLst/>
          </a:prstGeom>
          <a:noFill/>
          <a:ln w="9525">
            <a:noFill/>
            <a:miter lim="800000"/>
            <a:headEnd/>
            <a:tailEnd/>
          </a:ln>
        </p:spPr>
      </p:pic>
      <p:sp>
        <p:nvSpPr>
          <p:cNvPr id="29" name="TextBox 28"/>
          <p:cNvSpPr txBox="1"/>
          <p:nvPr/>
        </p:nvSpPr>
        <p:spPr>
          <a:xfrm>
            <a:off x="4139954" y="1844824"/>
            <a:ext cx="4824533" cy="3773341"/>
          </a:xfrm>
          <a:prstGeom prst="rect">
            <a:avLst/>
          </a:prstGeom>
          <a:noFill/>
        </p:spPr>
        <p:txBody>
          <a:bodyPr wrap="square" rtlCol="0">
            <a:spAutoFit/>
          </a:bodyPr>
          <a:lstStyle/>
          <a:p>
            <a:pPr marL="184150" indent="-184150">
              <a:lnSpc>
                <a:spcPts val="1800"/>
              </a:lnSpc>
              <a:spcBef>
                <a:spcPct val="0"/>
              </a:spcBef>
            </a:pPr>
            <a:r>
              <a:rPr lang="en-US" sz="1400" b="1" dirty="0" smtClean="0"/>
              <a:t>Department </a:t>
            </a:r>
            <a:r>
              <a:rPr lang="en-US" sz="1400" b="1" dirty="0"/>
              <a:t>“Information technology of missile telemetry”</a:t>
            </a:r>
            <a:endParaRPr lang="en-US" sz="1400" b="1" dirty="0" smtClean="0"/>
          </a:p>
          <a:p>
            <a:pPr marL="184150" indent="-184150">
              <a:lnSpc>
                <a:spcPts val="1800"/>
              </a:lnSpc>
              <a:spcBef>
                <a:spcPct val="0"/>
              </a:spcBef>
            </a:pPr>
            <a:r>
              <a:rPr lang="en-US" sz="1400" b="1" dirty="0" smtClean="0"/>
              <a:t>The </a:t>
            </a:r>
            <a:r>
              <a:rPr lang="en-US" sz="1400" b="1" dirty="0"/>
              <a:t>head of department - </a:t>
            </a:r>
            <a:r>
              <a:rPr lang="en-US" sz="1400" dirty="0"/>
              <a:t>CEO</a:t>
            </a:r>
            <a:r>
              <a:rPr lang="ru-RU" sz="1400" dirty="0"/>
              <a:t>, </a:t>
            </a:r>
            <a:endParaRPr lang="en-US" sz="1400" dirty="0"/>
          </a:p>
          <a:p>
            <a:pPr marL="184150" indent="-184150">
              <a:lnSpc>
                <a:spcPts val="1800"/>
              </a:lnSpc>
              <a:spcBef>
                <a:spcPct val="0"/>
              </a:spcBef>
            </a:pPr>
            <a:r>
              <a:rPr lang="en-US" sz="1400" dirty="0"/>
              <a:t>Chief designer of</a:t>
            </a:r>
            <a:r>
              <a:rPr lang="ru-RU" sz="1400" dirty="0"/>
              <a:t> </a:t>
            </a:r>
            <a:r>
              <a:rPr lang="en-US" sz="1400" dirty="0"/>
              <a:t>NPO </a:t>
            </a:r>
            <a:r>
              <a:rPr lang="ru-RU" sz="1400" dirty="0"/>
              <a:t>«</a:t>
            </a:r>
            <a:r>
              <a:rPr lang="en-US" sz="1400" dirty="0"/>
              <a:t>Measuring equipment</a:t>
            </a:r>
            <a:r>
              <a:rPr lang="ru-RU" sz="1400" dirty="0"/>
              <a:t>» </a:t>
            </a:r>
            <a:r>
              <a:rPr lang="en-US" sz="1400" dirty="0" smtClean="0"/>
              <a:t>prof.</a:t>
            </a:r>
          </a:p>
          <a:p>
            <a:pPr marL="184150" indent="-184150">
              <a:lnSpc>
                <a:spcPts val="1800"/>
              </a:lnSpc>
              <a:spcBef>
                <a:spcPct val="0"/>
              </a:spcBef>
            </a:pPr>
            <a:r>
              <a:rPr lang="en-US" sz="1400" dirty="0" err="1" smtClean="0"/>
              <a:t>Artemyev</a:t>
            </a:r>
            <a:r>
              <a:rPr lang="en-US" sz="1400" dirty="0" smtClean="0"/>
              <a:t> </a:t>
            </a:r>
            <a:r>
              <a:rPr lang="en-US" sz="1400" dirty="0"/>
              <a:t>Y. V.</a:t>
            </a:r>
            <a:endParaRPr lang="ru-RU" sz="1400" b="1" dirty="0"/>
          </a:p>
          <a:p>
            <a:pPr marL="184150" indent="-184150">
              <a:lnSpc>
                <a:spcPct val="90000"/>
              </a:lnSpc>
              <a:spcBef>
                <a:spcPct val="0"/>
              </a:spcBef>
            </a:pPr>
            <a:endParaRPr lang="ru-RU" sz="1400" b="1" dirty="0"/>
          </a:p>
          <a:p>
            <a:pPr marL="184150" indent="-184150">
              <a:lnSpc>
                <a:spcPct val="90000"/>
              </a:lnSpc>
              <a:spcBef>
                <a:spcPct val="0"/>
              </a:spcBef>
            </a:pPr>
            <a:r>
              <a:rPr lang="en-US" sz="1400" b="1" dirty="0"/>
              <a:t>Special </a:t>
            </a:r>
            <a:r>
              <a:rPr lang="en-US" sz="1400" b="1" dirty="0" smtClean="0"/>
              <a:t>subjects</a:t>
            </a:r>
            <a:r>
              <a:rPr lang="ru-RU" sz="1400" b="1" dirty="0" smtClean="0"/>
              <a:t>:</a:t>
            </a:r>
            <a:endParaRPr lang="ru-RU" sz="1400" dirty="0"/>
          </a:p>
          <a:p>
            <a:pPr marL="285750" indent="-285750">
              <a:buFont typeface="Arial" panose="020B0604020202020204" pitchFamily="34" charset="0"/>
              <a:buChar char="•"/>
            </a:pPr>
            <a:r>
              <a:rPr lang="en-US" sz="1400" dirty="0"/>
              <a:t>Designing Sensor-transformative telemetry equipment </a:t>
            </a:r>
          </a:p>
          <a:p>
            <a:pPr marL="285750" indent="-285750">
              <a:buFont typeface="Arial" panose="020B0604020202020204" pitchFamily="34" charset="0"/>
              <a:buChar char="•"/>
            </a:pPr>
            <a:r>
              <a:rPr lang="en-US" sz="1400" dirty="0"/>
              <a:t>Theoretical bases of designing telemetry antennas </a:t>
            </a:r>
          </a:p>
          <a:p>
            <a:pPr marL="285750" indent="-285750">
              <a:buFont typeface="Arial" panose="020B0604020202020204" pitchFamily="34" charset="0"/>
              <a:buChar char="•"/>
            </a:pPr>
            <a:r>
              <a:rPr lang="en-US" sz="1400" dirty="0"/>
              <a:t>Standards of modern telemetry </a:t>
            </a:r>
          </a:p>
          <a:p>
            <a:pPr marL="285750" indent="-285750">
              <a:buFont typeface="Arial" panose="020B0604020202020204" pitchFamily="34" charset="0"/>
              <a:buChar char="•"/>
            </a:pPr>
            <a:r>
              <a:rPr lang="en-US" sz="1400" dirty="0"/>
              <a:t>Fundamentals of the theory of radio telemetry systems </a:t>
            </a:r>
          </a:p>
          <a:p>
            <a:pPr marL="285750" indent="-285750">
              <a:buFont typeface="Arial" panose="020B0604020202020204" pitchFamily="34" charset="0"/>
              <a:buChar char="•"/>
            </a:pPr>
            <a:r>
              <a:rPr lang="en-US" sz="1400" dirty="0"/>
              <a:t>Fundamentals of Radio Engineering </a:t>
            </a:r>
          </a:p>
          <a:p>
            <a:pPr marL="285750" indent="-285750">
              <a:buFont typeface="Arial" panose="020B0604020202020204" pitchFamily="34" charset="0"/>
              <a:buChar char="•"/>
            </a:pPr>
            <a:r>
              <a:rPr lang="en-US" sz="1400" dirty="0"/>
              <a:t>Designing systems for collecting and processing missile telemetry </a:t>
            </a:r>
          </a:p>
          <a:p>
            <a:pPr marL="285750" indent="-285750">
              <a:buFont typeface="Arial" panose="020B0604020202020204" pitchFamily="34" charset="0"/>
              <a:buChar char="•"/>
            </a:pPr>
            <a:r>
              <a:rPr lang="en-US" sz="1400" dirty="0"/>
              <a:t>Through designing tract radio telemetry </a:t>
            </a:r>
          </a:p>
          <a:p>
            <a:pPr marL="285750" indent="-285750">
              <a:buFont typeface="Arial" panose="020B0604020202020204" pitchFamily="34" charset="0"/>
              <a:buChar char="•"/>
            </a:pPr>
            <a:r>
              <a:rPr lang="en-US" sz="1400" dirty="0"/>
              <a:t>Information-measuring system of rocket and space technology </a:t>
            </a:r>
          </a:p>
          <a:p>
            <a:pPr marL="285750" indent="-285750">
              <a:buFont typeface="Arial" panose="020B0604020202020204" pitchFamily="34" charset="0"/>
              <a:buChar char="•"/>
            </a:pPr>
            <a:r>
              <a:rPr lang="en-US" sz="1400" dirty="0"/>
              <a:t>Design of digital devices and pulse</a:t>
            </a:r>
            <a:endParaRPr lang="ru-RU" sz="1400" b="1" dirty="0"/>
          </a:p>
        </p:txBody>
      </p:sp>
      <p:sp>
        <p:nvSpPr>
          <p:cNvPr id="36" name="TextBox 35"/>
          <p:cNvSpPr txBox="1"/>
          <p:nvPr/>
        </p:nvSpPr>
        <p:spPr>
          <a:xfrm>
            <a:off x="4139954" y="1340768"/>
            <a:ext cx="4860208" cy="338554"/>
          </a:xfrm>
          <a:prstGeom prst="rect">
            <a:avLst/>
          </a:prstGeom>
          <a:noFill/>
        </p:spPr>
        <p:txBody>
          <a:bodyPr wrap="square" rtlCol="0">
            <a:spAutoFit/>
          </a:bodyPr>
          <a:lstStyle/>
          <a:p>
            <a:r>
              <a:rPr lang="en-US" sz="1600" b="1" dirty="0" smtClean="0"/>
              <a:t>TODAY</a:t>
            </a:r>
            <a:r>
              <a:rPr lang="ru-RU" sz="1600" b="1" dirty="0" smtClean="0"/>
              <a:t>:</a:t>
            </a:r>
            <a:endParaRPr lang="ru-RU" sz="1600" b="1" dirty="0"/>
          </a:p>
        </p:txBody>
      </p:sp>
      <p:cxnSp>
        <p:nvCxnSpPr>
          <p:cNvPr id="27" name="Прямая соединительная линия 26"/>
          <p:cNvCxnSpPr/>
          <p:nvPr/>
        </p:nvCxnSpPr>
        <p:spPr>
          <a:xfrm>
            <a:off x="387258" y="3501008"/>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5536" y="3645024"/>
            <a:ext cx="3340326" cy="1323439"/>
          </a:xfrm>
          <a:prstGeom prst="rect">
            <a:avLst/>
          </a:prstGeom>
          <a:noFill/>
        </p:spPr>
        <p:txBody>
          <a:bodyPr wrap="square" rtlCol="0">
            <a:spAutoFit/>
          </a:bodyPr>
          <a:lstStyle/>
          <a:p>
            <a:pPr>
              <a:spcBef>
                <a:spcPct val="20000"/>
              </a:spcBef>
            </a:pPr>
            <a:r>
              <a:rPr lang="en-US" sz="1600" b="1" dirty="0">
                <a:solidFill>
                  <a:schemeClr val="bg1"/>
                </a:solidFill>
              </a:rPr>
              <a:t>NPO IT </a:t>
            </a:r>
            <a:r>
              <a:rPr lang="en-US" sz="1600" dirty="0">
                <a:solidFill>
                  <a:schemeClr val="bg1"/>
                </a:solidFill>
              </a:rPr>
              <a:t>- leading center of the telemetry and sensor equipment, microelectronics for rocket and space technology in the field of measuring instruments, remote sensing</a:t>
            </a:r>
            <a:endParaRPr lang="ru-RU" sz="1600" dirty="0">
              <a:solidFill>
                <a:schemeClr val="bg1"/>
              </a:solidFill>
            </a:endParaRPr>
          </a:p>
        </p:txBody>
      </p:sp>
      <p:sp>
        <p:nvSpPr>
          <p:cNvPr id="23" name="TextBox 22"/>
          <p:cNvSpPr txBox="1"/>
          <p:nvPr/>
        </p:nvSpPr>
        <p:spPr>
          <a:xfrm>
            <a:off x="1331640" y="329244"/>
            <a:ext cx="7704856" cy="523220"/>
          </a:xfrm>
          <a:prstGeom prst="rect">
            <a:avLst/>
          </a:prstGeom>
          <a:noFill/>
        </p:spPr>
        <p:txBody>
          <a:bodyPr wrap="square" rtlCol="0">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NPO “MEASURING EQUIPMENT”</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7" name="Picture 4" descr="D:\!Рабочая\ФТА\Презентация_ФТА\Годовые отчеты\кнопки\кнопка-04.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885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4139953" y="1341857"/>
            <a:ext cx="4824535" cy="4103367"/>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0772" y="1420472"/>
            <a:ext cx="1381389" cy="181962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34621" y="1877702"/>
            <a:ext cx="4829868" cy="3302443"/>
          </a:xfrm>
          <a:prstGeom prst="rect">
            <a:avLst/>
          </a:prstGeom>
          <a:noFill/>
        </p:spPr>
        <p:txBody>
          <a:bodyPr wrap="square" rtlCol="0">
            <a:spAutoFit/>
          </a:bodyPr>
          <a:lstStyle/>
          <a:p>
            <a:pPr marL="263525" indent="-263525">
              <a:lnSpc>
                <a:spcPct val="80000"/>
              </a:lnSpc>
              <a:buNone/>
            </a:pPr>
            <a:r>
              <a:rPr lang="en-US" sz="1400" b="1" dirty="0" smtClean="0"/>
              <a:t>Department </a:t>
            </a:r>
            <a:r>
              <a:rPr lang="en-US" sz="1400" b="1" dirty="0"/>
              <a:t>“Management and information technology in space systems</a:t>
            </a:r>
            <a:r>
              <a:rPr lang="en-US" sz="1400" b="1" dirty="0" smtClean="0"/>
              <a:t>”</a:t>
            </a:r>
          </a:p>
          <a:p>
            <a:pPr marL="263525" indent="-263525">
              <a:lnSpc>
                <a:spcPct val="80000"/>
              </a:lnSpc>
              <a:buNone/>
            </a:pPr>
            <a:endParaRPr lang="en-US" sz="1400" b="1" dirty="0" smtClean="0"/>
          </a:p>
          <a:p>
            <a:pPr marL="263525" indent="-263525">
              <a:lnSpc>
                <a:spcPct val="80000"/>
              </a:lnSpc>
              <a:buNone/>
            </a:pPr>
            <a:r>
              <a:rPr lang="en-US" sz="1400" b="1" dirty="0" smtClean="0"/>
              <a:t>The </a:t>
            </a:r>
            <a:r>
              <a:rPr lang="en-US" sz="1400" b="1" dirty="0"/>
              <a:t>head of department </a:t>
            </a:r>
            <a:r>
              <a:rPr lang="ru-RU" sz="1400" dirty="0"/>
              <a:t>– </a:t>
            </a:r>
            <a:r>
              <a:rPr lang="en-US" sz="1400" dirty="0"/>
              <a:t>professor </a:t>
            </a:r>
            <a:r>
              <a:rPr lang="en-US" sz="1400" dirty="0" err="1"/>
              <a:t>Vokin</a:t>
            </a:r>
            <a:r>
              <a:rPr lang="en-US" sz="1400" dirty="0"/>
              <a:t> G. G</a:t>
            </a:r>
            <a:r>
              <a:rPr lang="ru-RU" sz="1400" dirty="0"/>
              <a:t>.</a:t>
            </a:r>
            <a:endParaRPr lang="en-US" sz="1400" b="1" dirty="0"/>
          </a:p>
          <a:p>
            <a:pPr marL="263525" indent="-263525">
              <a:lnSpc>
                <a:spcPct val="80000"/>
              </a:lnSpc>
            </a:pPr>
            <a:endParaRPr lang="ru-RU" sz="1400" b="1" dirty="0"/>
          </a:p>
          <a:p>
            <a:pPr marL="184150" indent="-184150">
              <a:lnSpc>
                <a:spcPct val="90000"/>
              </a:lnSpc>
              <a:spcBef>
                <a:spcPct val="0"/>
              </a:spcBef>
              <a:buNone/>
            </a:pPr>
            <a:r>
              <a:rPr lang="en-US" sz="1400" b="1" dirty="0"/>
              <a:t>Special </a:t>
            </a:r>
            <a:r>
              <a:rPr lang="en-US" sz="1400" b="1" dirty="0" smtClean="0"/>
              <a:t>subjects</a:t>
            </a:r>
            <a:r>
              <a:rPr lang="ru-RU" sz="1400" b="1" dirty="0" smtClean="0"/>
              <a:t>:</a:t>
            </a:r>
            <a:endParaRPr lang="ru-RU" sz="1400" dirty="0"/>
          </a:p>
          <a:p>
            <a:pPr marL="285750" indent="-285750">
              <a:buFont typeface="Arial" panose="020B0604020202020204" pitchFamily="34" charset="0"/>
              <a:buChar char="•"/>
            </a:pPr>
            <a:r>
              <a:rPr lang="en-US" sz="1400" dirty="0"/>
              <a:t>Space navigation, communication and control </a:t>
            </a:r>
          </a:p>
          <a:p>
            <a:pPr marL="285750" indent="-285750">
              <a:buFont typeface="Arial" panose="020B0604020202020204" pitchFamily="34" charset="0"/>
              <a:buChar char="•"/>
            </a:pPr>
            <a:r>
              <a:rPr lang="en-US" sz="1400" dirty="0"/>
              <a:t>Control system launch vehicle and spacecraft </a:t>
            </a:r>
          </a:p>
          <a:p>
            <a:pPr marL="285750" indent="-285750">
              <a:buFont typeface="Arial" panose="020B0604020202020204" pitchFamily="34" charset="0"/>
              <a:buChar char="•"/>
            </a:pPr>
            <a:r>
              <a:rPr lang="en-US" sz="1400" dirty="0"/>
              <a:t>Basics ballistics missiles and spacecraft </a:t>
            </a:r>
          </a:p>
          <a:p>
            <a:pPr marL="285750" indent="-285750">
              <a:buFont typeface="Arial" panose="020B0604020202020204" pitchFamily="34" charset="0"/>
              <a:buChar char="•"/>
            </a:pPr>
            <a:r>
              <a:rPr lang="en-US" sz="1400" dirty="0"/>
              <a:t>Fundamentals of building rockets and spacecraft </a:t>
            </a:r>
          </a:p>
          <a:p>
            <a:pPr marL="285750" indent="-285750">
              <a:buFont typeface="Arial" panose="020B0604020202020204" pitchFamily="34" charset="0"/>
              <a:buChar char="•"/>
            </a:pPr>
            <a:r>
              <a:rPr lang="en-US" sz="1400" dirty="0" err="1"/>
              <a:t>Outobjects</a:t>
            </a:r>
            <a:r>
              <a:rPr lang="en-US" sz="1400" dirty="0"/>
              <a:t> systems and telemetry launch vehicle and spacecraft </a:t>
            </a:r>
          </a:p>
          <a:p>
            <a:pPr marL="285750" indent="-285750">
              <a:buFont typeface="Arial" panose="020B0604020202020204" pitchFamily="34" charset="0"/>
              <a:buChar char="•"/>
            </a:pPr>
            <a:r>
              <a:rPr lang="en-US" sz="1400" dirty="0"/>
              <a:t>Terrestrial and space-based systems for monitoring natural resources</a:t>
            </a:r>
          </a:p>
          <a:p>
            <a:pPr marL="285750" indent="-285750">
              <a:buFont typeface="Arial" panose="020B0604020202020204" pitchFamily="34" charset="0"/>
              <a:buChar char="•"/>
            </a:pPr>
            <a:r>
              <a:rPr lang="en-US" sz="1400" dirty="0"/>
              <a:t>Radio equipment of space systems </a:t>
            </a:r>
          </a:p>
          <a:p>
            <a:pPr marL="285750" indent="-285750">
              <a:buFont typeface="Arial" panose="020B0604020202020204" pitchFamily="34" charset="0"/>
              <a:buChar char="•"/>
            </a:pPr>
            <a:r>
              <a:rPr lang="en-US" sz="1400" dirty="0"/>
              <a:t>Remote Sensing</a:t>
            </a:r>
          </a:p>
        </p:txBody>
      </p:sp>
      <p:sp>
        <p:nvSpPr>
          <p:cNvPr id="36" name="TextBox 35"/>
          <p:cNvSpPr txBox="1"/>
          <p:nvPr/>
        </p:nvSpPr>
        <p:spPr>
          <a:xfrm>
            <a:off x="4134620" y="1341858"/>
            <a:ext cx="4829868" cy="338554"/>
          </a:xfrm>
          <a:prstGeom prst="rect">
            <a:avLst/>
          </a:prstGeom>
          <a:noFill/>
        </p:spPr>
        <p:txBody>
          <a:bodyPr wrap="square" rtlCol="0">
            <a:spAutoFit/>
          </a:bodyPr>
          <a:lstStyle/>
          <a:p>
            <a:r>
              <a:rPr lang="en-US" sz="1600" b="1" dirty="0" smtClean="0"/>
              <a:t>TODAY:</a:t>
            </a:r>
            <a:endParaRPr lang="ru-RU" sz="1600" b="1" dirty="0"/>
          </a:p>
        </p:txBody>
      </p:sp>
      <p:cxnSp>
        <p:nvCxnSpPr>
          <p:cNvPr id="51" name="Прямая соединительная линия 50"/>
          <p:cNvCxnSpPr/>
          <p:nvPr/>
        </p:nvCxnSpPr>
        <p:spPr>
          <a:xfrm>
            <a:off x="387258" y="3507614"/>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12" descr="лого нии кс"/>
          <p:cNvPicPr>
            <a:picLocks noChangeAspect="1" noChangeArrowheads="1"/>
          </p:cNvPicPr>
          <p:nvPr/>
        </p:nvPicPr>
        <p:blipFill>
          <a:blip r:embed="rId3" cstate="print"/>
          <a:srcRect/>
          <a:stretch>
            <a:fillRect/>
          </a:stretch>
        </p:blipFill>
        <p:spPr bwMode="auto">
          <a:xfrm>
            <a:off x="2040129" y="1420472"/>
            <a:ext cx="969638" cy="1080120"/>
          </a:xfrm>
          <a:prstGeom prst="rect">
            <a:avLst/>
          </a:prstGeom>
          <a:noFill/>
          <a:ln w="9525">
            <a:noFill/>
            <a:miter lim="800000"/>
            <a:headEnd/>
            <a:tailEnd/>
          </a:ln>
        </p:spPr>
      </p:pic>
      <p:sp>
        <p:nvSpPr>
          <p:cNvPr id="24" name="TextBox 23"/>
          <p:cNvSpPr txBox="1"/>
          <p:nvPr/>
        </p:nvSpPr>
        <p:spPr>
          <a:xfrm>
            <a:off x="390772" y="3645024"/>
            <a:ext cx="3370294" cy="2062103"/>
          </a:xfrm>
          <a:prstGeom prst="rect">
            <a:avLst/>
          </a:prstGeom>
          <a:noFill/>
        </p:spPr>
        <p:txBody>
          <a:bodyPr wrap="square" rtlCol="0">
            <a:spAutoFit/>
          </a:bodyPr>
          <a:lstStyle/>
          <a:p>
            <a:pPr>
              <a:spcBef>
                <a:spcPct val="20000"/>
              </a:spcBef>
            </a:pPr>
            <a:r>
              <a:rPr lang="en-US" sz="1600" b="1" dirty="0">
                <a:solidFill>
                  <a:schemeClr val="bg1"/>
                </a:solidFill>
              </a:rPr>
              <a:t>NII Space Systems - </a:t>
            </a:r>
            <a:r>
              <a:rPr lang="en-US" sz="1600" dirty="0">
                <a:solidFill>
                  <a:schemeClr val="bg1"/>
                </a:solidFill>
              </a:rPr>
              <a:t>leading center of</a:t>
            </a:r>
            <a:r>
              <a:rPr lang="ru-RU" sz="1600" dirty="0">
                <a:solidFill>
                  <a:schemeClr val="bg1"/>
                </a:solidFill>
              </a:rPr>
              <a:t> </a:t>
            </a:r>
            <a:r>
              <a:rPr lang="en-US" sz="1600" dirty="0">
                <a:solidFill>
                  <a:schemeClr val="bg1"/>
                </a:solidFill>
              </a:rPr>
              <a:t>development and investigation of new information, industrial, operational and resource-saving technologies, as well as scientific and technical support for creating, testing and targeted application of advanced rocket and space vehicles</a:t>
            </a:r>
            <a:endParaRPr lang="ru-RU" sz="1600" dirty="0">
              <a:solidFill>
                <a:schemeClr val="bg1"/>
              </a:solidFill>
            </a:endParaRPr>
          </a:p>
        </p:txBody>
      </p:sp>
      <p:grpSp>
        <p:nvGrpSpPr>
          <p:cNvPr id="23" name="Группа 16"/>
          <p:cNvGrpSpPr/>
          <p:nvPr/>
        </p:nvGrpSpPr>
        <p:grpSpPr>
          <a:xfrm>
            <a:off x="192360" y="-7268"/>
            <a:ext cx="1139280" cy="1139280"/>
            <a:chOff x="152400" y="-228600"/>
            <a:chExt cx="1524000" cy="1524000"/>
          </a:xfrm>
        </p:grpSpPr>
        <p:pic>
          <p:nvPicPr>
            <p:cNvPr id="25" name="Рисунок 24" descr="globus.gif"/>
            <p:cNvPicPr>
              <a:picLocks noChangeAspect="1"/>
            </p:cNvPicPr>
            <p:nvPr/>
          </p:nvPicPr>
          <p:blipFill>
            <a:blip r:embed="rId4" cstate="print"/>
            <a:stretch>
              <a:fillRect/>
            </a:stretch>
          </p:blipFill>
          <p:spPr>
            <a:xfrm>
              <a:off x="495300" y="152400"/>
              <a:ext cx="838200" cy="838200"/>
            </a:xfrm>
            <a:prstGeom prst="rect">
              <a:avLst/>
            </a:prstGeom>
          </p:spPr>
        </p:pic>
        <p:pic>
          <p:nvPicPr>
            <p:cNvPr id="27" name="Рисунок 26" descr="logo_.gif"/>
            <p:cNvPicPr>
              <a:picLocks noChangeAspect="1"/>
            </p:cNvPicPr>
            <p:nvPr/>
          </p:nvPicPr>
          <p:blipFill>
            <a:blip r:embed="rId5" cstate="print"/>
            <a:stretch>
              <a:fillRect/>
            </a:stretch>
          </p:blipFill>
          <p:spPr>
            <a:xfrm>
              <a:off x="152400" y="-228600"/>
              <a:ext cx="1524000" cy="1524000"/>
            </a:xfrm>
            <a:prstGeom prst="rect">
              <a:avLst/>
            </a:prstGeom>
          </p:spPr>
        </p:pic>
      </p:grpSp>
      <p:sp>
        <p:nvSpPr>
          <p:cNvPr id="31" name="TextBox 30"/>
          <p:cNvSpPr txBox="1"/>
          <p:nvPr/>
        </p:nvSpPr>
        <p:spPr>
          <a:xfrm>
            <a:off x="1331640" y="175355"/>
            <a:ext cx="7704856" cy="830997"/>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NII SPACE SYSTEMS UNDER THE NAME OF A.MAKSIMOV</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7" name="Picture 4" descr="D:\!Рабочая\ФТА\Презентация_ФТА\Годовые отчеты\кнопки\кнопка-04.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80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139953" y="1340768"/>
            <a:ext cx="4824535" cy="2088232"/>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0772" y="1339954"/>
            <a:ext cx="1381388" cy="181962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39953" y="1770166"/>
            <a:ext cx="4824535" cy="1384995"/>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400" b="1" dirty="0" smtClean="0"/>
              <a:t>Department</a:t>
            </a:r>
            <a:r>
              <a:rPr lang="ru-RU" sz="1400" b="1" dirty="0" smtClean="0"/>
              <a:t>:</a:t>
            </a:r>
            <a:r>
              <a:rPr lang="en-US" sz="1400" b="1" dirty="0"/>
              <a:t> </a:t>
            </a:r>
            <a:r>
              <a:rPr lang="ru-RU" sz="1400" b="1" dirty="0" smtClean="0"/>
              <a:t>«</a:t>
            </a:r>
            <a:r>
              <a:rPr lang="en-US" sz="1400" b="1" dirty="0" smtClean="0"/>
              <a:t>Technique </a:t>
            </a:r>
            <a:r>
              <a:rPr lang="en-US" sz="1400" b="1" dirty="0"/>
              <a:t>and technology of rocket </a:t>
            </a:r>
            <a:r>
              <a:rPr lang="en-US" sz="1400" b="1" dirty="0" smtClean="0"/>
              <a:t>engine</a:t>
            </a:r>
            <a:r>
              <a:rPr lang="ru-RU" sz="1400" b="1" dirty="0" smtClean="0"/>
              <a:t>»</a:t>
            </a:r>
          </a:p>
          <a:p>
            <a:pPr marL="171450" indent="-171450">
              <a:lnSpc>
                <a:spcPct val="120000"/>
              </a:lnSpc>
              <a:buFont typeface="Arial" panose="020B0604020202020204" pitchFamily="34" charset="0"/>
              <a:buChar char="•"/>
            </a:pPr>
            <a:r>
              <a:rPr lang="en-US" sz="1400" b="1" dirty="0" err="1" smtClean="0"/>
              <a:t>Specialities</a:t>
            </a:r>
            <a:r>
              <a:rPr lang="en-US" sz="1400" b="1" dirty="0" smtClean="0"/>
              <a:t>:</a:t>
            </a:r>
          </a:p>
          <a:p>
            <a:pPr marL="171450" indent="-171450">
              <a:lnSpc>
                <a:spcPct val="120000"/>
              </a:lnSpc>
              <a:buFont typeface="Arial" panose="020B0604020202020204" pitchFamily="34" charset="0"/>
              <a:buChar char="•"/>
            </a:pPr>
            <a:r>
              <a:rPr lang="en-US" sz="1400" dirty="0" smtClean="0"/>
              <a:t>Aircraft and spacecraft engines</a:t>
            </a:r>
            <a:endParaRPr lang="en-US" sz="1400" dirty="0"/>
          </a:p>
          <a:p>
            <a:pPr marL="171450" indent="-171450">
              <a:lnSpc>
                <a:spcPct val="120000"/>
              </a:lnSpc>
              <a:buFont typeface="Arial" panose="020B0604020202020204" pitchFamily="34" charset="0"/>
              <a:buChar char="•"/>
            </a:pPr>
            <a:r>
              <a:rPr lang="en-US" sz="1400" dirty="0"/>
              <a:t>Production of </a:t>
            </a:r>
            <a:r>
              <a:rPr lang="en-US" sz="1400" dirty="0" smtClean="0"/>
              <a:t>aircraft </a:t>
            </a:r>
            <a:r>
              <a:rPr lang="en-US" sz="1400" dirty="0"/>
              <a:t>and spacecraft</a:t>
            </a:r>
            <a:r>
              <a:rPr lang="en-US" sz="1400" dirty="0" smtClean="0"/>
              <a:t> </a:t>
            </a:r>
            <a:r>
              <a:rPr lang="en-US" sz="1400" dirty="0"/>
              <a:t>engines </a:t>
            </a:r>
            <a:endParaRPr lang="en-US" sz="1400" dirty="0" smtClean="0"/>
          </a:p>
          <a:p>
            <a:pPr marL="171450" indent="-171450">
              <a:lnSpc>
                <a:spcPct val="120000"/>
              </a:lnSpc>
              <a:buFont typeface="Arial" panose="020B0604020202020204" pitchFamily="34" charset="0"/>
              <a:buChar char="•"/>
            </a:pPr>
            <a:r>
              <a:rPr lang="en-US" sz="1400" dirty="0"/>
              <a:t>Research and development in the field of spacecraft engines</a:t>
            </a:r>
            <a:endParaRPr lang="ru-RU" sz="1400" dirty="0"/>
          </a:p>
        </p:txBody>
      </p:sp>
      <p:sp>
        <p:nvSpPr>
          <p:cNvPr id="36" name="TextBox 35"/>
          <p:cNvSpPr txBox="1"/>
          <p:nvPr/>
        </p:nvSpPr>
        <p:spPr>
          <a:xfrm>
            <a:off x="4139953" y="1340768"/>
            <a:ext cx="5364264" cy="338554"/>
          </a:xfrm>
          <a:prstGeom prst="rect">
            <a:avLst/>
          </a:prstGeom>
          <a:noFill/>
        </p:spPr>
        <p:txBody>
          <a:bodyPr wrap="square" rtlCol="0">
            <a:spAutoFit/>
          </a:bodyPr>
          <a:lstStyle/>
          <a:p>
            <a:r>
              <a:rPr lang="en-US" sz="1600" b="1" dirty="0" smtClean="0"/>
              <a:t>TODAY</a:t>
            </a:r>
            <a:r>
              <a:rPr lang="ru-RU" sz="1600" b="1" dirty="0" smtClean="0"/>
              <a:t>:</a:t>
            </a:r>
            <a:endParaRPr lang="ru-RU" sz="1600" b="1" dirty="0"/>
          </a:p>
        </p:txBody>
      </p:sp>
      <p:cxnSp>
        <p:nvCxnSpPr>
          <p:cNvPr id="51" name="Прямая соединительная линия 50"/>
          <p:cNvCxnSpPr/>
          <p:nvPr/>
        </p:nvCxnSpPr>
        <p:spPr>
          <a:xfrm>
            <a:off x="387258" y="3429000"/>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127" y="1339953"/>
            <a:ext cx="627763" cy="10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328778" y="3861048"/>
            <a:ext cx="8563039" cy="2062103"/>
          </a:xfrm>
          <a:prstGeom prst="rect">
            <a:avLst/>
          </a:prstGeom>
          <a:noFill/>
        </p:spPr>
        <p:txBody>
          <a:bodyPr wrap="square" rtlCol="0">
            <a:spAutoFit/>
          </a:bodyPr>
          <a:lstStyle/>
          <a:p>
            <a:r>
              <a:rPr lang="en-US" sz="1600" dirty="0" err="1">
                <a:solidFill>
                  <a:schemeClr val="bg1"/>
                </a:solidFill>
              </a:rPr>
              <a:t>Isayev</a:t>
            </a:r>
            <a:r>
              <a:rPr lang="en-US" sz="1600" dirty="0">
                <a:solidFill>
                  <a:schemeClr val="bg1"/>
                </a:solidFill>
              </a:rPr>
              <a:t> chemical design engineering </a:t>
            </a:r>
            <a:r>
              <a:rPr lang="en-US" sz="1600" dirty="0" smtClean="0">
                <a:solidFill>
                  <a:schemeClr val="bg1"/>
                </a:solidFill>
              </a:rPr>
              <a:t>bureau has</a:t>
            </a:r>
            <a:r>
              <a:rPr lang="en-US" sz="1600" b="1" dirty="0" smtClean="0">
                <a:solidFill>
                  <a:schemeClr val="bg1"/>
                </a:solidFill>
                <a:latin typeface="Myriad Pro Cond" pitchFamily="34" charset="0"/>
              </a:rPr>
              <a:t> </a:t>
            </a:r>
            <a:r>
              <a:rPr lang="en-US" sz="1600" dirty="0" smtClean="0">
                <a:solidFill>
                  <a:schemeClr val="bg1"/>
                </a:solidFill>
              </a:rPr>
              <a:t>experience </a:t>
            </a:r>
            <a:r>
              <a:rPr lang="en-US" sz="1600" dirty="0">
                <a:solidFill>
                  <a:schemeClr val="bg1"/>
                </a:solidFill>
              </a:rPr>
              <a:t>and capabilities </a:t>
            </a:r>
            <a:r>
              <a:rPr lang="en-US" sz="1600" dirty="0" smtClean="0">
                <a:solidFill>
                  <a:schemeClr val="bg1"/>
                </a:solidFill>
              </a:rPr>
              <a:t>to design and </a:t>
            </a:r>
            <a:r>
              <a:rPr lang="en-US" sz="1600" dirty="0">
                <a:solidFill>
                  <a:schemeClr val="bg1"/>
                </a:solidFill>
              </a:rPr>
              <a:t>develop </a:t>
            </a:r>
            <a:r>
              <a:rPr lang="en-US" sz="1600" dirty="0" smtClean="0">
                <a:solidFill>
                  <a:schemeClr val="bg1"/>
                </a:solidFill>
              </a:rPr>
              <a:t>:</a:t>
            </a:r>
            <a:endParaRPr lang="en-US" sz="1600" dirty="0">
              <a:solidFill>
                <a:schemeClr val="bg1"/>
              </a:solidFill>
            </a:endParaRPr>
          </a:p>
          <a:p>
            <a:r>
              <a:rPr lang="en-US" sz="1600" dirty="0" smtClean="0">
                <a:solidFill>
                  <a:schemeClr val="bg1"/>
                </a:solidFill>
              </a:rPr>
              <a:t>- liquid </a:t>
            </a:r>
            <a:r>
              <a:rPr lang="en-US" sz="1600" dirty="0">
                <a:solidFill>
                  <a:schemeClr val="bg1"/>
                </a:solidFill>
              </a:rPr>
              <a:t>fuel rocket engines and boosters with values ​​up to 50 ton thrust ;</a:t>
            </a:r>
          </a:p>
          <a:p>
            <a:r>
              <a:rPr lang="en-US" sz="1600" dirty="0" smtClean="0">
                <a:solidFill>
                  <a:schemeClr val="bg1"/>
                </a:solidFill>
              </a:rPr>
              <a:t>- engines </a:t>
            </a:r>
            <a:r>
              <a:rPr lang="en-US" sz="1600" dirty="0">
                <a:solidFill>
                  <a:schemeClr val="bg1"/>
                </a:solidFill>
              </a:rPr>
              <a:t>and propulsion systems for manned and unmanned spacecraft ;</a:t>
            </a:r>
          </a:p>
          <a:p>
            <a:r>
              <a:rPr lang="en-US" sz="1600" dirty="0" smtClean="0">
                <a:solidFill>
                  <a:schemeClr val="bg1"/>
                </a:solidFill>
              </a:rPr>
              <a:t>- impulse </a:t>
            </a:r>
            <a:r>
              <a:rPr lang="en-US" sz="1600" dirty="0">
                <a:solidFill>
                  <a:schemeClr val="bg1"/>
                </a:solidFill>
              </a:rPr>
              <a:t>engines one - and two-component values ​​thrust from 0.5 </a:t>
            </a:r>
            <a:r>
              <a:rPr lang="en-US" sz="1600" dirty="0" err="1">
                <a:solidFill>
                  <a:schemeClr val="bg1"/>
                </a:solidFill>
              </a:rPr>
              <a:t>kgs</a:t>
            </a:r>
            <a:r>
              <a:rPr lang="en-US" sz="1600" dirty="0">
                <a:solidFill>
                  <a:schemeClr val="bg1"/>
                </a:solidFill>
              </a:rPr>
              <a:t> to 250 </a:t>
            </a:r>
            <a:r>
              <a:rPr lang="en-US" sz="1600" dirty="0" err="1">
                <a:solidFill>
                  <a:schemeClr val="bg1"/>
                </a:solidFill>
              </a:rPr>
              <a:t>kgs</a:t>
            </a:r>
            <a:r>
              <a:rPr lang="en-US" sz="1600" dirty="0">
                <a:solidFill>
                  <a:schemeClr val="bg1"/>
                </a:solidFill>
              </a:rPr>
              <a:t> ;</a:t>
            </a:r>
          </a:p>
          <a:p>
            <a:r>
              <a:rPr lang="en-US" sz="1600" dirty="0" smtClean="0">
                <a:solidFill>
                  <a:schemeClr val="bg1"/>
                </a:solidFill>
              </a:rPr>
              <a:t>- components </a:t>
            </a:r>
            <a:r>
              <a:rPr lang="en-US" sz="1600" dirty="0">
                <a:solidFill>
                  <a:schemeClr val="bg1"/>
                </a:solidFill>
              </a:rPr>
              <a:t>and assemblies LRE cameras, turbo pump assemblies , gas generators , regulators, valves, tanks and components for gas cylinders , stainless steel , aluminum and titanium alloys ;</a:t>
            </a:r>
          </a:p>
          <a:p>
            <a:r>
              <a:rPr lang="en-US" sz="1600" dirty="0">
                <a:solidFill>
                  <a:schemeClr val="bg1"/>
                </a:solidFill>
              </a:rPr>
              <a:t>high-efficiency pumps for different liquids ;</a:t>
            </a:r>
          </a:p>
          <a:p>
            <a:r>
              <a:rPr lang="en-US" sz="1600" dirty="0" smtClean="0">
                <a:solidFill>
                  <a:schemeClr val="bg1"/>
                </a:solidFill>
              </a:rPr>
              <a:t>- units </a:t>
            </a:r>
            <a:r>
              <a:rPr lang="en-US" sz="1600" dirty="0">
                <a:solidFill>
                  <a:schemeClr val="bg1"/>
                </a:solidFill>
              </a:rPr>
              <a:t>for different purposes , similar aggregates liquid fuel rocket engines and propulsion systems .</a:t>
            </a:r>
            <a:endParaRPr lang="ru-RU" sz="1600" dirty="0">
              <a:solidFill>
                <a:schemeClr val="bg1"/>
              </a:solidFill>
            </a:endParaRPr>
          </a:p>
        </p:txBody>
      </p:sp>
      <p:grpSp>
        <p:nvGrpSpPr>
          <p:cNvPr id="23" name="Группа 16"/>
          <p:cNvGrpSpPr/>
          <p:nvPr/>
        </p:nvGrpSpPr>
        <p:grpSpPr>
          <a:xfrm>
            <a:off x="192360" y="-7268"/>
            <a:ext cx="1139280" cy="1139280"/>
            <a:chOff x="152400" y="-228600"/>
            <a:chExt cx="1524000" cy="1524000"/>
          </a:xfrm>
        </p:grpSpPr>
        <p:pic>
          <p:nvPicPr>
            <p:cNvPr id="25" name="Рисунок 24" descr="globus.gif"/>
            <p:cNvPicPr>
              <a:picLocks noChangeAspect="1"/>
            </p:cNvPicPr>
            <p:nvPr/>
          </p:nvPicPr>
          <p:blipFill>
            <a:blip r:embed="rId4" cstate="print"/>
            <a:stretch>
              <a:fillRect/>
            </a:stretch>
          </p:blipFill>
          <p:spPr>
            <a:xfrm>
              <a:off x="495300" y="152400"/>
              <a:ext cx="838200" cy="838200"/>
            </a:xfrm>
            <a:prstGeom prst="rect">
              <a:avLst/>
            </a:prstGeom>
          </p:spPr>
        </p:pic>
        <p:pic>
          <p:nvPicPr>
            <p:cNvPr id="27" name="Рисунок 26" descr="logo_.gif"/>
            <p:cNvPicPr>
              <a:picLocks noChangeAspect="1"/>
            </p:cNvPicPr>
            <p:nvPr/>
          </p:nvPicPr>
          <p:blipFill>
            <a:blip r:embed="rId5" cstate="print"/>
            <a:stretch>
              <a:fillRect/>
            </a:stretch>
          </p:blipFill>
          <p:spPr>
            <a:xfrm>
              <a:off x="152400" y="-228600"/>
              <a:ext cx="1524000" cy="1524000"/>
            </a:xfrm>
            <a:prstGeom prst="rect">
              <a:avLst/>
            </a:prstGeom>
          </p:spPr>
        </p:pic>
      </p:grpSp>
      <p:sp>
        <p:nvSpPr>
          <p:cNvPr id="18" name="TextBox 17"/>
          <p:cNvSpPr txBox="1"/>
          <p:nvPr/>
        </p:nvSpPr>
        <p:spPr>
          <a:xfrm>
            <a:off x="1331640" y="175355"/>
            <a:ext cx="7704856" cy="830997"/>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ISAYEV CHEMICAL DESIGN ENGINEERING BUREAU</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9" name="Picture 4" descr="D:\!Рабочая\ФТА\Презентация_ФТА\Годовые отчеты\кнопки\кнопка-04.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74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Прямоугольник 26"/>
          <p:cNvSpPr/>
          <p:nvPr/>
        </p:nvSpPr>
        <p:spPr>
          <a:xfrm>
            <a:off x="4139953" y="1340768"/>
            <a:ext cx="4824535" cy="2592639"/>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0772" y="1393354"/>
            <a:ext cx="1381388" cy="181962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39952" y="1772816"/>
            <a:ext cx="4824536" cy="2160591"/>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400" dirty="0" smtClean="0"/>
              <a:t>Plan</a:t>
            </a:r>
            <a:r>
              <a:rPr lang="en-US" sz="1400" dirty="0"/>
              <a:t>s</a:t>
            </a:r>
            <a:r>
              <a:rPr lang="en-US" sz="1400" dirty="0" smtClean="0"/>
              <a:t> to open 3 Departments:</a:t>
            </a:r>
          </a:p>
          <a:p>
            <a:pPr marL="171450" indent="-171450">
              <a:lnSpc>
                <a:spcPct val="120000"/>
              </a:lnSpc>
              <a:buFont typeface="Arial" panose="020B0604020202020204" pitchFamily="34" charset="0"/>
              <a:buChar char="•"/>
            </a:pPr>
            <a:r>
              <a:rPr lang="en-US" sz="1400" dirty="0"/>
              <a:t>Design and manufacture of </a:t>
            </a:r>
            <a:r>
              <a:rPr lang="en-US" sz="1400" dirty="0" smtClean="0"/>
              <a:t>aircraft and </a:t>
            </a:r>
            <a:r>
              <a:rPr lang="en-US" sz="1400" dirty="0" err="1" smtClean="0"/>
              <a:t>spacecrafts</a:t>
            </a:r>
            <a:r>
              <a:rPr lang="en-US" sz="1400" dirty="0" smtClean="0"/>
              <a:t> (2015)</a:t>
            </a:r>
          </a:p>
          <a:p>
            <a:pPr marL="171450" indent="-171450">
              <a:lnSpc>
                <a:spcPct val="120000"/>
              </a:lnSpc>
              <a:buFont typeface="Arial" panose="020B0604020202020204" pitchFamily="34" charset="0"/>
              <a:buChar char="•"/>
            </a:pPr>
            <a:r>
              <a:rPr lang="en-US" sz="1400" dirty="0" smtClean="0"/>
              <a:t>Industrial Management </a:t>
            </a:r>
            <a:r>
              <a:rPr lang="en-US" sz="1400" dirty="0"/>
              <a:t>(2016</a:t>
            </a:r>
            <a:r>
              <a:rPr lang="en-US" sz="1400" dirty="0" smtClean="0"/>
              <a:t>)</a:t>
            </a:r>
          </a:p>
          <a:p>
            <a:pPr marL="171450" indent="-171450">
              <a:lnSpc>
                <a:spcPct val="120000"/>
              </a:lnSpc>
              <a:buFont typeface="Arial" panose="020B0604020202020204" pitchFamily="34" charset="0"/>
              <a:buChar char="•"/>
            </a:pPr>
            <a:r>
              <a:rPr lang="en-US" sz="1400" dirty="0" smtClean="0"/>
              <a:t>Intelligent </a:t>
            </a:r>
            <a:r>
              <a:rPr lang="en-US" sz="1400" dirty="0"/>
              <a:t>Systems and </a:t>
            </a:r>
            <a:r>
              <a:rPr lang="en-US" sz="1400" dirty="0" smtClean="0"/>
              <a:t>Robotics </a:t>
            </a:r>
            <a:r>
              <a:rPr lang="en-US" sz="1400" dirty="0"/>
              <a:t>(2016) </a:t>
            </a:r>
            <a:endParaRPr lang="en-US" sz="1400" dirty="0" smtClean="0"/>
          </a:p>
          <a:p>
            <a:pPr marL="171450" indent="-171450">
              <a:lnSpc>
                <a:spcPct val="120000"/>
              </a:lnSpc>
              <a:buFont typeface="Arial" panose="020B0604020202020204" pitchFamily="34" charset="0"/>
              <a:buChar char="•"/>
            </a:pPr>
            <a:r>
              <a:rPr lang="en-US" sz="1400" dirty="0"/>
              <a:t>Research in the field of insurance </a:t>
            </a:r>
            <a:r>
              <a:rPr lang="en-US" sz="1400" dirty="0" smtClean="0"/>
              <a:t>spaceflight</a:t>
            </a:r>
          </a:p>
          <a:p>
            <a:pPr marL="171450" indent="-171450">
              <a:lnSpc>
                <a:spcPct val="120000"/>
              </a:lnSpc>
              <a:buFont typeface="Arial" panose="020B0604020202020204" pitchFamily="34" charset="0"/>
              <a:buChar char="•"/>
            </a:pPr>
            <a:r>
              <a:rPr lang="en-US" sz="1400" dirty="0" smtClean="0"/>
              <a:t>Training </a:t>
            </a:r>
            <a:r>
              <a:rPr lang="en-US" sz="1400" dirty="0" err="1" smtClean="0"/>
              <a:t>speciality</a:t>
            </a:r>
            <a:r>
              <a:rPr lang="en-US" sz="1400" dirty="0" smtClean="0"/>
              <a:t>: </a:t>
            </a:r>
            <a:r>
              <a:rPr lang="ru-RU" sz="1400" dirty="0" smtClean="0"/>
              <a:t>«</a:t>
            </a:r>
            <a:r>
              <a:rPr lang="en-US" sz="1400" dirty="0" smtClean="0"/>
              <a:t>Automation </a:t>
            </a:r>
            <a:r>
              <a:rPr lang="en-US" sz="1400" dirty="0"/>
              <a:t>of technological processes and </a:t>
            </a:r>
            <a:r>
              <a:rPr lang="en-US" sz="1400" dirty="0" smtClean="0"/>
              <a:t>production</a:t>
            </a:r>
            <a:r>
              <a:rPr lang="ru-RU" sz="1400" dirty="0" smtClean="0"/>
              <a:t>»</a:t>
            </a:r>
            <a:endParaRPr lang="en-US" sz="1400" dirty="0"/>
          </a:p>
          <a:p>
            <a:pPr marL="171450" indent="-171450">
              <a:lnSpc>
                <a:spcPct val="120000"/>
              </a:lnSpc>
              <a:buFont typeface="Arial" panose="020B0604020202020204" pitchFamily="34" charset="0"/>
              <a:buChar char="•"/>
            </a:pPr>
            <a:endParaRPr lang="ru-RU" sz="1400" dirty="0"/>
          </a:p>
        </p:txBody>
      </p:sp>
      <p:sp>
        <p:nvSpPr>
          <p:cNvPr id="36" name="TextBox 35"/>
          <p:cNvSpPr txBox="1"/>
          <p:nvPr/>
        </p:nvSpPr>
        <p:spPr>
          <a:xfrm>
            <a:off x="4139953" y="1347368"/>
            <a:ext cx="4824535" cy="338554"/>
          </a:xfrm>
          <a:prstGeom prst="rect">
            <a:avLst/>
          </a:prstGeom>
          <a:noFill/>
        </p:spPr>
        <p:txBody>
          <a:bodyPr wrap="square" rtlCol="0">
            <a:spAutoFit/>
          </a:bodyPr>
          <a:lstStyle/>
          <a:p>
            <a:r>
              <a:rPr lang="en-US" sz="1600" b="1" dirty="0" smtClean="0"/>
              <a:t>TODAY</a:t>
            </a:r>
            <a:r>
              <a:rPr lang="ru-RU" sz="1600" b="1" dirty="0" smtClean="0"/>
              <a:t>:</a:t>
            </a:r>
            <a:endParaRPr lang="ru-RU" sz="1600" b="1" dirty="0"/>
          </a:p>
        </p:txBody>
      </p:sp>
      <p:cxnSp>
        <p:nvCxnSpPr>
          <p:cNvPr id="51" name="Прямая соединительная линия 50"/>
          <p:cNvCxnSpPr/>
          <p:nvPr/>
        </p:nvCxnSpPr>
        <p:spPr>
          <a:xfrm>
            <a:off x="387258" y="3501008"/>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8" descr="http://www.energia.ru/ru/images/energia_flying.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341857"/>
            <a:ext cx="1695735" cy="6522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7258" y="3573016"/>
            <a:ext cx="3789065" cy="2800767"/>
          </a:xfrm>
          <a:prstGeom prst="rect">
            <a:avLst/>
          </a:prstGeom>
          <a:noFill/>
        </p:spPr>
        <p:txBody>
          <a:bodyPr wrap="square" rtlCol="0">
            <a:spAutoFit/>
          </a:bodyPr>
          <a:lstStyle/>
          <a:p>
            <a:r>
              <a:rPr lang="en-US" sz="1600" b="1" dirty="0">
                <a:solidFill>
                  <a:schemeClr val="bg1"/>
                </a:solidFill>
              </a:rPr>
              <a:t>OAO RSC </a:t>
            </a:r>
            <a:r>
              <a:rPr lang="en-US" sz="1600" b="1" dirty="0" err="1">
                <a:solidFill>
                  <a:schemeClr val="bg1"/>
                </a:solidFill>
              </a:rPr>
              <a:t>Energia</a:t>
            </a:r>
            <a:r>
              <a:rPr lang="en-US" sz="1600" b="1" dirty="0">
                <a:solidFill>
                  <a:schemeClr val="bg1"/>
                </a:solidFill>
              </a:rPr>
              <a:t> </a:t>
            </a:r>
            <a:r>
              <a:rPr lang="en-US" sz="1600" dirty="0">
                <a:solidFill>
                  <a:schemeClr val="bg1"/>
                </a:solidFill>
              </a:rPr>
              <a:t>has been conducting activities in rocket-space industry since 1946 when the team of specialists developing long-range ballistic missiles was organized under the leadership of S.P. </a:t>
            </a:r>
            <a:r>
              <a:rPr lang="en-US" sz="1600" dirty="0" err="1">
                <a:solidFill>
                  <a:schemeClr val="bg1"/>
                </a:solidFill>
              </a:rPr>
              <a:t>Korolev</a:t>
            </a:r>
            <a:r>
              <a:rPr lang="en-US" sz="1600" dirty="0">
                <a:solidFill>
                  <a:schemeClr val="bg1"/>
                </a:solidFill>
              </a:rPr>
              <a:t>, the Chief Designer of rocket-space system and the founder of practical cosmonautics.</a:t>
            </a:r>
            <a:br>
              <a:rPr lang="en-US" sz="1600" dirty="0">
                <a:solidFill>
                  <a:schemeClr val="bg1"/>
                </a:solidFill>
              </a:rPr>
            </a:br>
            <a:r>
              <a:rPr lang="en-US" sz="1600" dirty="0">
                <a:solidFill>
                  <a:schemeClr val="bg1"/>
                </a:solidFill>
              </a:rPr>
              <a:t>The enterprise initiated practically all lines of activity related to national rocket and space technology.</a:t>
            </a:r>
            <a:endParaRPr lang="ru-RU" sz="1600" dirty="0">
              <a:solidFill>
                <a:schemeClr val="bg1"/>
              </a:solidFill>
            </a:endParaRPr>
          </a:p>
        </p:txBody>
      </p:sp>
      <p:grpSp>
        <p:nvGrpSpPr>
          <p:cNvPr id="23" name="Группа 16"/>
          <p:cNvGrpSpPr/>
          <p:nvPr/>
        </p:nvGrpSpPr>
        <p:grpSpPr>
          <a:xfrm>
            <a:off x="192360" y="-7268"/>
            <a:ext cx="1139280" cy="1139280"/>
            <a:chOff x="152400" y="-228600"/>
            <a:chExt cx="1524000" cy="1524000"/>
          </a:xfrm>
        </p:grpSpPr>
        <p:pic>
          <p:nvPicPr>
            <p:cNvPr id="24" name="Рисунок 23" descr="globus.gif"/>
            <p:cNvPicPr>
              <a:picLocks noChangeAspect="1"/>
            </p:cNvPicPr>
            <p:nvPr/>
          </p:nvPicPr>
          <p:blipFill>
            <a:blip r:embed="rId4" cstate="print"/>
            <a:stretch>
              <a:fillRect/>
            </a:stretch>
          </p:blipFill>
          <p:spPr>
            <a:xfrm>
              <a:off x="495300" y="152400"/>
              <a:ext cx="838200" cy="838200"/>
            </a:xfrm>
            <a:prstGeom prst="rect">
              <a:avLst/>
            </a:prstGeom>
          </p:spPr>
        </p:pic>
        <p:pic>
          <p:nvPicPr>
            <p:cNvPr id="25" name="Рисунок 24" descr="logo_.gif"/>
            <p:cNvPicPr>
              <a:picLocks noChangeAspect="1"/>
            </p:cNvPicPr>
            <p:nvPr/>
          </p:nvPicPr>
          <p:blipFill>
            <a:blip r:embed="rId5" cstate="print"/>
            <a:stretch>
              <a:fillRect/>
            </a:stretch>
          </p:blipFill>
          <p:spPr>
            <a:xfrm>
              <a:off x="152400" y="-228600"/>
              <a:ext cx="1524000" cy="1524000"/>
            </a:xfrm>
            <a:prstGeom prst="rect">
              <a:avLst/>
            </a:prstGeom>
          </p:spPr>
        </p:pic>
      </p:grpSp>
      <p:sp>
        <p:nvSpPr>
          <p:cNvPr id="26" name="TextBox 25"/>
          <p:cNvSpPr txBox="1"/>
          <p:nvPr/>
        </p:nvSpPr>
        <p:spPr>
          <a:xfrm>
            <a:off x="1331640" y="175355"/>
            <a:ext cx="7632848" cy="830997"/>
          </a:xfrm>
          <a:prstGeom prst="rect">
            <a:avLst/>
          </a:prstGeom>
          <a:noFill/>
        </p:spPr>
        <p:txBody>
          <a:bodyPr wrap="square" rtlCol="0">
            <a:spAutoFit/>
          </a:bodyPr>
          <a:lstStyle/>
          <a:p>
            <a:r>
              <a:rPr lang="en-US" sz="2400" b="1" dirty="0">
                <a:solidFill>
                  <a:schemeClr val="tx1">
                    <a:lumMod val="65000"/>
                    <a:lumOff val="35000"/>
                  </a:schemeClr>
                </a:solidFill>
                <a:latin typeface="Arial" panose="020B0604020202020204" pitchFamily="34" charset="0"/>
                <a:cs typeface="Arial" panose="020B0604020202020204" pitchFamily="34" charset="0"/>
              </a:rPr>
              <a:t>S.P. KOROLEV ROCKET AND SPACE CORPORATION «ENERGIA»</a:t>
            </a:r>
          </a:p>
        </p:txBody>
      </p:sp>
      <p:pic>
        <p:nvPicPr>
          <p:cNvPr id="28" name="Picture 4" descr="D:\!Рабочая\ФТА\Презентация_ФТА\Годовые отчеты\кнопки\кнопка-04.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229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4139953" y="1340768"/>
            <a:ext cx="4824535" cy="2880320"/>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0772" y="1341858"/>
            <a:ext cx="1381388" cy="181962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39953" y="1770166"/>
            <a:ext cx="4824535" cy="1902059"/>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400" dirty="0" smtClean="0"/>
              <a:t>Department </a:t>
            </a:r>
            <a:r>
              <a:rPr lang="ru-RU" sz="1400" dirty="0" smtClean="0"/>
              <a:t>«</a:t>
            </a:r>
            <a:r>
              <a:rPr lang="en-US" sz="1400" dirty="0" smtClean="0"/>
              <a:t>CORPORATE </a:t>
            </a:r>
            <a:r>
              <a:rPr lang="en-US" sz="1400" dirty="0"/>
              <a:t>MANAGEMENT </a:t>
            </a:r>
            <a:r>
              <a:rPr lang="en-US" sz="1400" dirty="0" smtClean="0"/>
              <a:t>ACCOUNTING</a:t>
            </a:r>
            <a:r>
              <a:rPr lang="ru-RU" sz="1400" dirty="0" smtClean="0"/>
              <a:t>»</a:t>
            </a:r>
          </a:p>
          <a:p>
            <a:pPr marL="171450" indent="-171450">
              <a:lnSpc>
                <a:spcPct val="120000"/>
              </a:lnSpc>
              <a:buFont typeface="Arial" panose="020B0604020202020204" pitchFamily="34" charset="0"/>
              <a:buChar char="•"/>
            </a:pPr>
            <a:r>
              <a:rPr lang="en-US" sz="1400" b="1" dirty="0"/>
              <a:t>Plans to </a:t>
            </a:r>
            <a:r>
              <a:rPr lang="en-US" sz="1400" b="1" dirty="0" smtClean="0"/>
              <a:t>open </a:t>
            </a:r>
            <a:r>
              <a:rPr lang="ru-RU" sz="1400" b="1" dirty="0" smtClean="0"/>
              <a:t>2 </a:t>
            </a:r>
            <a:r>
              <a:rPr lang="en-US" sz="1400" b="1" dirty="0" smtClean="0"/>
              <a:t>Departments:</a:t>
            </a:r>
            <a:endParaRPr lang="ru-RU" sz="1400" b="1" dirty="0" smtClean="0"/>
          </a:p>
          <a:p>
            <a:pPr marL="171450" indent="-171450">
              <a:lnSpc>
                <a:spcPct val="120000"/>
              </a:lnSpc>
              <a:buFont typeface="Arial" panose="020B0604020202020204" pitchFamily="34" charset="0"/>
              <a:buChar char="•"/>
            </a:pPr>
            <a:r>
              <a:rPr lang="en-US" sz="1400" dirty="0"/>
              <a:t>Automatic control system of missile and aircraft "(2014</a:t>
            </a:r>
            <a:r>
              <a:rPr lang="en-US" sz="1400" dirty="0" smtClean="0"/>
              <a:t>)</a:t>
            </a:r>
          </a:p>
          <a:p>
            <a:pPr marL="171450" indent="-171450">
              <a:lnSpc>
                <a:spcPct val="120000"/>
              </a:lnSpc>
              <a:buFont typeface="Arial" panose="020B0604020202020204" pitchFamily="34" charset="0"/>
              <a:buChar char="•"/>
            </a:pPr>
            <a:r>
              <a:rPr lang="en-US" sz="1400" dirty="0" smtClean="0"/>
              <a:t>Information security (2015)</a:t>
            </a:r>
          </a:p>
          <a:p>
            <a:pPr marL="171450" indent="-171450">
              <a:lnSpc>
                <a:spcPct val="120000"/>
              </a:lnSpc>
              <a:buFont typeface="Arial" panose="020B0604020202020204" pitchFamily="34" charset="0"/>
              <a:buChar char="•"/>
            </a:pPr>
            <a:r>
              <a:rPr lang="en-US" sz="1400" b="1" dirty="0"/>
              <a:t>Training </a:t>
            </a:r>
            <a:r>
              <a:rPr lang="en-US" sz="1400" b="1" dirty="0" err="1"/>
              <a:t>speciality</a:t>
            </a:r>
            <a:r>
              <a:rPr lang="en-US" sz="1400" b="1" dirty="0"/>
              <a:t>: </a:t>
            </a:r>
            <a:r>
              <a:rPr lang="en-US" sz="1400" dirty="0" smtClean="0"/>
              <a:t>Aircraft and Spacecraft </a:t>
            </a:r>
            <a:r>
              <a:rPr lang="en-US" sz="1400" dirty="0"/>
              <a:t>Control </a:t>
            </a:r>
            <a:r>
              <a:rPr lang="en-US" sz="1400" dirty="0" smtClean="0"/>
              <a:t>Systems</a:t>
            </a:r>
          </a:p>
          <a:p>
            <a:pPr marL="171450" indent="-171450">
              <a:lnSpc>
                <a:spcPct val="120000"/>
              </a:lnSpc>
              <a:buFont typeface="Arial" panose="020B0604020202020204" pitchFamily="34" charset="0"/>
              <a:buChar char="•"/>
            </a:pPr>
            <a:r>
              <a:rPr lang="en-US" sz="1400" dirty="0"/>
              <a:t>Research and development in the design of missile technology </a:t>
            </a:r>
            <a:r>
              <a:rPr lang="en-US" sz="1400" dirty="0" smtClean="0"/>
              <a:t>long-range</a:t>
            </a:r>
            <a:endParaRPr lang="ru-RU" sz="1400" dirty="0"/>
          </a:p>
        </p:txBody>
      </p:sp>
      <p:sp>
        <p:nvSpPr>
          <p:cNvPr id="36" name="TextBox 35"/>
          <p:cNvSpPr txBox="1"/>
          <p:nvPr/>
        </p:nvSpPr>
        <p:spPr>
          <a:xfrm>
            <a:off x="4139953" y="1341858"/>
            <a:ext cx="4824535" cy="338554"/>
          </a:xfrm>
          <a:prstGeom prst="rect">
            <a:avLst/>
          </a:prstGeom>
          <a:noFill/>
        </p:spPr>
        <p:txBody>
          <a:bodyPr wrap="square" rtlCol="0">
            <a:spAutoFit/>
          </a:bodyPr>
          <a:lstStyle/>
          <a:p>
            <a:r>
              <a:rPr lang="en-US" sz="1600" b="1" dirty="0" smtClean="0"/>
              <a:t>TODAY</a:t>
            </a:r>
            <a:r>
              <a:rPr lang="ru-RU" sz="1600" b="1" dirty="0" smtClean="0"/>
              <a:t>:</a:t>
            </a:r>
            <a:endParaRPr lang="ru-RU" sz="1600" b="1" dirty="0"/>
          </a:p>
        </p:txBody>
      </p:sp>
      <p:cxnSp>
        <p:nvCxnSpPr>
          <p:cNvPr id="51" name="Прямая соединительная линия 50"/>
          <p:cNvCxnSpPr/>
          <p:nvPr/>
        </p:nvCxnSpPr>
        <p:spPr>
          <a:xfrm>
            <a:off x="387258" y="3429000"/>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5557" y="3550364"/>
            <a:ext cx="3360305" cy="3046988"/>
          </a:xfrm>
          <a:prstGeom prst="rect">
            <a:avLst/>
          </a:prstGeom>
          <a:noFill/>
        </p:spPr>
        <p:txBody>
          <a:bodyPr wrap="square" rtlCol="0">
            <a:spAutoFit/>
          </a:bodyPr>
          <a:lstStyle/>
          <a:p>
            <a:r>
              <a:rPr lang="en-US" sz="1600" dirty="0">
                <a:solidFill>
                  <a:schemeClr val="bg1"/>
                </a:solidFill>
              </a:rPr>
              <a:t>Strategic targets which lead to the Corporation establishment consisted in keeping and developing of missilery’s research and production capacity, supplying national defense capability, resource mobilization needed for highly effective guided missiles and air-based, ground-based, sea-based weapon systems production, also in strengthening military positions of Russia in world armament market.</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742" y="1341858"/>
            <a:ext cx="1489606" cy="129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Группа 16"/>
          <p:cNvGrpSpPr/>
          <p:nvPr/>
        </p:nvGrpSpPr>
        <p:grpSpPr>
          <a:xfrm>
            <a:off x="192360" y="-7268"/>
            <a:ext cx="1139280" cy="1139280"/>
            <a:chOff x="152400" y="-228600"/>
            <a:chExt cx="1524000" cy="1524000"/>
          </a:xfrm>
        </p:grpSpPr>
        <p:pic>
          <p:nvPicPr>
            <p:cNvPr id="23" name="Рисунок 22" descr="globus.gif"/>
            <p:cNvPicPr>
              <a:picLocks noChangeAspect="1"/>
            </p:cNvPicPr>
            <p:nvPr/>
          </p:nvPicPr>
          <p:blipFill>
            <a:blip r:embed="rId5" cstate="print"/>
            <a:stretch>
              <a:fillRect/>
            </a:stretch>
          </p:blipFill>
          <p:spPr>
            <a:xfrm>
              <a:off x="495300" y="152400"/>
              <a:ext cx="838200" cy="838200"/>
            </a:xfrm>
            <a:prstGeom prst="rect">
              <a:avLst/>
            </a:prstGeom>
          </p:spPr>
        </p:pic>
        <p:pic>
          <p:nvPicPr>
            <p:cNvPr id="25" name="Рисунок 24" descr="logo_.gif"/>
            <p:cNvPicPr>
              <a:picLocks noChangeAspect="1"/>
            </p:cNvPicPr>
            <p:nvPr/>
          </p:nvPicPr>
          <p:blipFill>
            <a:blip r:embed="rId6" cstate="print"/>
            <a:stretch>
              <a:fillRect/>
            </a:stretch>
          </p:blipFill>
          <p:spPr>
            <a:xfrm>
              <a:off x="152400" y="-228600"/>
              <a:ext cx="1524000" cy="1524000"/>
            </a:xfrm>
            <a:prstGeom prst="rect">
              <a:avLst/>
            </a:prstGeom>
          </p:spPr>
        </p:pic>
      </p:grpSp>
      <p:sp>
        <p:nvSpPr>
          <p:cNvPr id="18" name="TextBox 17"/>
          <p:cNvSpPr txBox="1"/>
          <p:nvPr/>
        </p:nvSpPr>
        <p:spPr>
          <a:xfrm>
            <a:off x="1331640" y="329244"/>
            <a:ext cx="7704856" cy="523220"/>
          </a:xfrm>
          <a:prstGeom prst="rect">
            <a:avLst/>
          </a:prstGeom>
          <a:noFill/>
        </p:spPr>
        <p:txBody>
          <a:bodyPr wrap="square" rtlCol="0">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TACTICAL MISSILES CORPORATION JSC</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9" name="Picture 4" descr="D:\!Рабочая\ФТА\Презентация_ФТА\Годовые отчеты\кнопки\кнопка-04.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32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885"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139953" y="1340768"/>
            <a:ext cx="4824535" cy="3168352"/>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1331640" y="329244"/>
            <a:ext cx="6912768" cy="523220"/>
          </a:xfrm>
          <a:prstGeom prst="rect">
            <a:avLst/>
          </a:prstGeom>
          <a:noFill/>
        </p:spPr>
        <p:txBody>
          <a:bodyPr wrap="square" rtlCol="0">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BANK </a:t>
            </a:r>
            <a:r>
              <a:rPr lang="ru-RU" sz="2800" b="1" dirty="0" smtClean="0">
                <a:solidFill>
                  <a:schemeClr val="tx1">
                    <a:lumMod val="65000"/>
                    <a:lumOff val="35000"/>
                  </a:schemeClr>
                </a:solidFill>
                <a:latin typeface="Arial" panose="020B0604020202020204" pitchFamily="34" charset="0"/>
                <a:cs typeface="Arial" panose="020B0604020202020204" pitchFamily="34" charset="0"/>
              </a:rPr>
              <a:t>«</a:t>
            </a:r>
            <a:r>
              <a:rPr lang="en-US" sz="2800" b="1" dirty="0" smtClean="0">
                <a:solidFill>
                  <a:schemeClr val="tx1">
                    <a:lumMod val="65000"/>
                    <a:lumOff val="35000"/>
                  </a:schemeClr>
                </a:solidFill>
                <a:latin typeface="Arial" panose="020B0604020202020204" pitchFamily="34" charset="0"/>
                <a:cs typeface="Arial" panose="020B0604020202020204" pitchFamily="34" charset="0"/>
              </a:rPr>
              <a:t>LEGION</a:t>
            </a:r>
            <a:r>
              <a:rPr lang="ru-RU" sz="2800" b="1" dirty="0" smtClean="0">
                <a:solidFill>
                  <a:schemeClr val="tx1">
                    <a:lumMod val="65000"/>
                    <a:lumOff val="35000"/>
                  </a:schemeClr>
                </a:solidFill>
                <a:latin typeface="Arial" panose="020B0604020202020204" pitchFamily="34" charset="0"/>
                <a:cs typeface="Arial" panose="020B0604020202020204" pitchFamily="34" charset="0"/>
              </a:rPr>
              <a:t>»</a:t>
            </a:r>
            <a:endParaRPr lang="ru-RU" sz="28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0772" y="1334286"/>
            <a:ext cx="1381387" cy="181962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87258" y="3544445"/>
            <a:ext cx="3348604" cy="1756763"/>
          </a:xfrm>
          <a:prstGeom prst="rect">
            <a:avLst/>
          </a:prstGeom>
          <a:noFill/>
        </p:spPr>
        <p:txBody>
          <a:bodyPr wrap="square" lIns="0" rtlCol="0">
            <a:spAutoFit/>
          </a:bodyPr>
          <a:lstStyle/>
          <a:p>
            <a:pPr>
              <a:lnSpc>
                <a:spcPct val="120000"/>
              </a:lnSpc>
              <a:spcBef>
                <a:spcPct val="20000"/>
              </a:spcBef>
            </a:pPr>
            <a:r>
              <a:rPr lang="en-US" sz="1300" b="1" dirty="0">
                <a:solidFill>
                  <a:schemeClr val="bg1"/>
                </a:solidFill>
              </a:rPr>
              <a:t>In its activities, the Bank "Legion" combines standard banking products with a personal touch to customers in operational issues in all areas of service. The basis of the effective functioning of the Bank is well-developed system of internal control and risk management.</a:t>
            </a:r>
            <a:endParaRPr lang="ru-RU" sz="1300" b="1" dirty="0">
              <a:solidFill>
                <a:schemeClr val="bg1"/>
              </a:solidFill>
            </a:endParaRPr>
          </a:p>
        </p:txBody>
      </p:sp>
      <p:sp>
        <p:nvSpPr>
          <p:cNvPr id="29" name="TextBox 28"/>
          <p:cNvSpPr txBox="1"/>
          <p:nvPr/>
        </p:nvSpPr>
        <p:spPr>
          <a:xfrm>
            <a:off x="4139953" y="1801964"/>
            <a:ext cx="4824535" cy="2419124"/>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400" dirty="0" smtClean="0"/>
              <a:t>Department </a:t>
            </a:r>
            <a:r>
              <a:rPr lang="ru-RU" sz="1400" dirty="0" smtClean="0"/>
              <a:t>«</a:t>
            </a:r>
            <a:r>
              <a:rPr lang="en-US" sz="1400" dirty="0" smtClean="0"/>
              <a:t>Banking</a:t>
            </a:r>
            <a:r>
              <a:rPr lang="ru-RU" sz="1400" dirty="0" smtClean="0"/>
              <a:t>»</a:t>
            </a:r>
            <a:endParaRPr lang="en-US" sz="1400" dirty="0" smtClean="0"/>
          </a:p>
          <a:p>
            <a:pPr marL="171450" indent="-171450">
              <a:lnSpc>
                <a:spcPct val="120000"/>
              </a:lnSpc>
              <a:buFont typeface="Arial" panose="020B0604020202020204" pitchFamily="34" charset="0"/>
              <a:buChar char="•"/>
            </a:pPr>
            <a:r>
              <a:rPr lang="en-US" sz="1400" dirty="0"/>
              <a:t>Research on improving business process management of financial </a:t>
            </a:r>
            <a:r>
              <a:rPr lang="en-US" sz="1400" dirty="0" smtClean="0"/>
              <a:t>institutions</a:t>
            </a:r>
          </a:p>
          <a:p>
            <a:pPr marL="171450" indent="-171450">
              <a:lnSpc>
                <a:spcPct val="120000"/>
              </a:lnSpc>
              <a:buFont typeface="Arial" panose="020B0604020202020204" pitchFamily="34" charset="0"/>
              <a:buChar char="•"/>
            </a:pPr>
            <a:r>
              <a:rPr lang="en-US" sz="1400" dirty="0"/>
              <a:t>Special subjects: </a:t>
            </a:r>
          </a:p>
          <a:p>
            <a:pPr marL="171450" indent="-171450">
              <a:lnSpc>
                <a:spcPct val="120000"/>
              </a:lnSpc>
              <a:buFont typeface="Arial" panose="020B0604020202020204" pitchFamily="34" charset="0"/>
              <a:buChar char="•"/>
            </a:pPr>
            <a:r>
              <a:rPr lang="en-US" sz="1400" dirty="0"/>
              <a:t>banking </a:t>
            </a:r>
          </a:p>
          <a:p>
            <a:pPr marL="171450" indent="-171450">
              <a:lnSpc>
                <a:spcPct val="120000"/>
              </a:lnSpc>
              <a:buFont typeface="Arial" panose="020B0604020202020204" pitchFamily="34" charset="0"/>
              <a:buChar char="•"/>
            </a:pPr>
            <a:r>
              <a:rPr lang="en-US" sz="1400" dirty="0"/>
              <a:t>Market securities and exchange business </a:t>
            </a:r>
          </a:p>
          <a:p>
            <a:pPr marL="171450" indent="-171450">
              <a:lnSpc>
                <a:spcPct val="120000"/>
              </a:lnSpc>
              <a:buFont typeface="Arial" panose="020B0604020202020204" pitchFamily="34" charset="0"/>
              <a:buChar char="•"/>
            </a:pPr>
            <a:r>
              <a:rPr lang="en-US" sz="1400" dirty="0"/>
              <a:t>Money, credit, banks </a:t>
            </a:r>
          </a:p>
          <a:p>
            <a:pPr marL="171450" indent="-171450">
              <a:lnSpc>
                <a:spcPct val="120000"/>
              </a:lnSpc>
              <a:buFont typeface="Arial" panose="020B0604020202020204" pitchFamily="34" charset="0"/>
              <a:buChar char="•"/>
            </a:pPr>
            <a:r>
              <a:rPr lang="en-US" sz="1400" dirty="0"/>
              <a:t>Actual problems of Finance </a:t>
            </a:r>
          </a:p>
          <a:p>
            <a:pPr marL="171450" indent="-171450">
              <a:lnSpc>
                <a:spcPct val="120000"/>
              </a:lnSpc>
              <a:buFont typeface="Arial" panose="020B0604020202020204" pitchFamily="34" charset="0"/>
              <a:buChar char="•"/>
            </a:pPr>
            <a:r>
              <a:rPr lang="en-US" sz="1400" dirty="0"/>
              <a:t>Financial markets and financial credit institutions</a:t>
            </a:r>
            <a:endParaRPr lang="ru-RU" sz="1400" dirty="0"/>
          </a:p>
        </p:txBody>
      </p:sp>
      <p:sp>
        <p:nvSpPr>
          <p:cNvPr id="36" name="TextBox 35"/>
          <p:cNvSpPr txBox="1"/>
          <p:nvPr/>
        </p:nvSpPr>
        <p:spPr>
          <a:xfrm>
            <a:off x="4139953" y="1340768"/>
            <a:ext cx="4824535" cy="338554"/>
          </a:xfrm>
          <a:prstGeom prst="rect">
            <a:avLst/>
          </a:prstGeom>
          <a:noFill/>
        </p:spPr>
        <p:txBody>
          <a:bodyPr wrap="square" rtlCol="0">
            <a:spAutoFit/>
          </a:bodyPr>
          <a:lstStyle/>
          <a:p>
            <a:r>
              <a:rPr lang="en-US" sz="1600" b="1" dirty="0" smtClean="0"/>
              <a:t>TODAY</a:t>
            </a:r>
            <a:r>
              <a:rPr lang="ru-RU" sz="1600" b="1" dirty="0" smtClean="0"/>
              <a:t>:</a:t>
            </a:r>
            <a:endParaRPr lang="ru-RU" sz="1600" b="1" dirty="0"/>
          </a:p>
        </p:txBody>
      </p:sp>
      <p:cxnSp>
        <p:nvCxnSpPr>
          <p:cNvPr id="51" name="Прямая соединительная линия 50"/>
          <p:cNvCxnSpPr/>
          <p:nvPr/>
        </p:nvCxnSpPr>
        <p:spPr>
          <a:xfrm>
            <a:off x="387258" y="3429000"/>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D:\!Рабочая\ФТА\Презентация_ФТА\Годовые отчеты\работа\leg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127" y="1334286"/>
            <a:ext cx="1695735" cy="105252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Группа 16"/>
          <p:cNvGrpSpPr/>
          <p:nvPr/>
        </p:nvGrpSpPr>
        <p:grpSpPr>
          <a:xfrm>
            <a:off x="192360" y="-7268"/>
            <a:ext cx="1139280" cy="1139280"/>
            <a:chOff x="152400" y="-228600"/>
            <a:chExt cx="1524000" cy="1524000"/>
          </a:xfrm>
        </p:grpSpPr>
        <p:pic>
          <p:nvPicPr>
            <p:cNvPr id="23" name="Рисунок 22" descr="globus.gif"/>
            <p:cNvPicPr>
              <a:picLocks noChangeAspect="1"/>
            </p:cNvPicPr>
            <p:nvPr/>
          </p:nvPicPr>
          <p:blipFill>
            <a:blip r:embed="rId4" cstate="print"/>
            <a:stretch>
              <a:fillRect/>
            </a:stretch>
          </p:blipFill>
          <p:spPr>
            <a:xfrm>
              <a:off x="495300" y="152400"/>
              <a:ext cx="838200" cy="838200"/>
            </a:xfrm>
            <a:prstGeom prst="rect">
              <a:avLst/>
            </a:prstGeom>
          </p:spPr>
        </p:pic>
        <p:pic>
          <p:nvPicPr>
            <p:cNvPr id="24" name="Рисунок 23" descr="logo_.gif"/>
            <p:cNvPicPr>
              <a:picLocks noChangeAspect="1"/>
            </p:cNvPicPr>
            <p:nvPr/>
          </p:nvPicPr>
          <p:blipFill>
            <a:blip r:embed="rId5" cstate="print"/>
            <a:stretch>
              <a:fillRect/>
            </a:stretch>
          </p:blipFill>
          <p:spPr>
            <a:xfrm>
              <a:off x="152400" y="-228600"/>
              <a:ext cx="1524000" cy="1524000"/>
            </a:xfrm>
            <a:prstGeom prst="rect">
              <a:avLst/>
            </a:prstGeom>
          </p:spPr>
        </p:pic>
      </p:grpSp>
      <p:pic>
        <p:nvPicPr>
          <p:cNvPr id="17" name="Picture 4" descr="D:\!Рабочая\ФТА\Презентация_ФТА\Годовые отчеты\кнопки\кнопка-04.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058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Группа 5"/>
          <p:cNvGrpSpPr/>
          <p:nvPr/>
        </p:nvGrpSpPr>
        <p:grpSpPr>
          <a:xfrm>
            <a:off x="192360" y="-7268"/>
            <a:ext cx="1139280" cy="1139280"/>
            <a:chOff x="152400" y="-228600"/>
            <a:chExt cx="1524000" cy="1524000"/>
          </a:xfrm>
        </p:grpSpPr>
        <p:pic>
          <p:nvPicPr>
            <p:cNvPr id="7" name="Рисунок 6" descr="globus.gif"/>
            <p:cNvPicPr>
              <a:picLocks noChangeAspect="1"/>
            </p:cNvPicPr>
            <p:nvPr/>
          </p:nvPicPr>
          <p:blipFill>
            <a:blip r:embed="rId2" cstate="print"/>
            <a:stretch>
              <a:fillRect/>
            </a:stretch>
          </p:blipFill>
          <p:spPr>
            <a:xfrm>
              <a:off x="495300" y="152400"/>
              <a:ext cx="838200" cy="838200"/>
            </a:xfrm>
            <a:prstGeom prst="rect">
              <a:avLst/>
            </a:prstGeom>
          </p:spPr>
        </p:pic>
        <p:pic>
          <p:nvPicPr>
            <p:cNvPr id="8" name="Рисунок 7" descr="logo_.gif"/>
            <p:cNvPicPr>
              <a:picLocks noChangeAspect="1"/>
            </p:cNvPicPr>
            <p:nvPr/>
          </p:nvPicPr>
          <p:blipFill>
            <a:blip r:embed="rId3" cstate="print"/>
            <a:stretch>
              <a:fillRect/>
            </a:stretch>
          </p:blipFill>
          <p:spPr>
            <a:xfrm>
              <a:off x="152400" y="-228600"/>
              <a:ext cx="1524000" cy="1524000"/>
            </a:xfrm>
            <a:prstGeom prst="rect">
              <a:avLst/>
            </a:prstGeom>
          </p:spPr>
        </p:pic>
      </p:grpSp>
      <p:sp>
        <p:nvSpPr>
          <p:cNvPr id="9" name="TextBox 8"/>
          <p:cNvSpPr txBox="1"/>
          <p:nvPr/>
        </p:nvSpPr>
        <p:spPr>
          <a:xfrm>
            <a:off x="1331640" y="329244"/>
            <a:ext cx="6912768" cy="523220"/>
          </a:xfrm>
          <a:prstGeom prst="rect">
            <a:avLst/>
          </a:prstGeom>
          <a:noFill/>
        </p:spPr>
        <p:txBody>
          <a:bodyPr wrap="square" rtlCol="0">
            <a:spAutoFit/>
          </a:bodyPr>
          <a:lstStyle/>
          <a:p>
            <a:r>
              <a:rPr lang="en-US" sz="2800" b="1" spc="-150" dirty="0" smtClean="0">
                <a:solidFill>
                  <a:schemeClr val="tx1">
                    <a:lumMod val="65000"/>
                    <a:lumOff val="35000"/>
                  </a:schemeClr>
                </a:solidFill>
                <a:latin typeface="Arial" panose="020B0604020202020204" pitchFamily="34" charset="0"/>
                <a:cs typeface="Arial" panose="020B0604020202020204" pitchFamily="34" charset="0"/>
              </a:rPr>
              <a:t>GENERAL  INFORMATION</a:t>
            </a:r>
            <a:endParaRPr lang="ru-RU" sz="2800" b="1" spc="-1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36" name="Группа 35"/>
          <p:cNvGrpSpPr/>
          <p:nvPr/>
        </p:nvGrpSpPr>
        <p:grpSpPr>
          <a:xfrm>
            <a:off x="216024" y="1288506"/>
            <a:ext cx="4264182" cy="1924469"/>
            <a:chOff x="0" y="1341855"/>
            <a:chExt cx="4264182" cy="1583088"/>
          </a:xfrm>
        </p:grpSpPr>
        <p:sp>
          <p:nvSpPr>
            <p:cNvPr id="35" name="Прямоугольник 34"/>
            <p:cNvSpPr/>
            <p:nvPr/>
          </p:nvSpPr>
          <p:spPr>
            <a:xfrm>
              <a:off x="0" y="1341855"/>
              <a:ext cx="448698" cy="1583088"/>
            </a:xfrm>
            <a:prstGeom prst="rect">
              <a:avLst/>
            </a:prstGeom>
            <a:gradFill flip="none" rotWithShape="1">
              <a:gsLst>
                <a:gs pos="0">
                  <a:srgbClr val="1C75BC"/>
                </a:gs>
                <a:gs pos="99583">
                  <a:srgbClr val="27AAE1"/>
                </a:gs>
              </a:gsLst>
              <a:lin ang="108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48699" y="1341857"/>
              <a:ext cx="3815483" cy="1583086"/>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p:cNvSpPr txBox="1"/>
            <p:nvPr/>
          </p:nvSpPr>
          <p:spPr>
            <a:xfrm rot="16200000">
              <a:off x="-567195" y="1994900"/>
              <a:ext cx="1583087" cy="276999"/>
            </a:xfrm>
            <a:prstGeom prst="rect">
              <a:avLst/>
            </a:prstGeom>
            <a:noFill/>
          </p:spPr>
          <p:txBody>
            <a:bodyPr wrap="square" rtlCol="0">
              <a:spAutoFit/>
            </a:bodyPr>
            <a:lstStyle/>
            <a:p>
              <a:pPr algn="ctr"/>
              <a:r>
                <a:rPr lang="en-US" sz="1200" b="1" dirty="0" smtClean="0">
                  <a:solidFill>
                    <a:schemeClr val="bg1"/>
                  </a:solidFill>
                </a:rPr>
                <a:t>EDUCATION</a:t>
              </a:r>
              <a:endParaRPr lang="ru-RU" sz="1200" b="1" dirty="0">
                <a:solidFill>
                  <a:schemeClr val="bg1"/>
                </a:solidFill>
              </a:endParaRPr>
            </a:p>
          </p:txBody>
        </p:sp>
        <p:sp>
          <p:nvSpPr>
            <p:cNvPr id="22" name="TextBox 21"/>
            <p:cNvSpPr txBox="1"/>
            <p:nvPr/>
          </p:nvSpPr>
          <p:spPr>
            <a:xfrm>
              <a:off x="448676" y="1639154"/>
              <a:ext cx="3815461" cy="987403"/>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t>More than 5000 students</a:t>
              </a:r>
              <a:endParaRPr lang="ru-RU" sz="1200" dirty="0" smtClean="0"/>
            </a:p>
            <a:p>
              <a:pPr marL="171450" indent="-171450">
                <a:buFont typeface="Arial" panose="020B0604020202020204" pitchFamily="34" charset="0"/>
                <a:buChar char="•"/>
              </a:pPr>
              <a:r>
                <a:rPr lang="en-US" sz="1200" dirty="0" err="1" smtClean="0">
                  <a:solidFill>
                    <a:srgbClr val="000000"/>
                  </a:solidFill>
                </a:rPr>
                <a:t>Specialities</a:t>
              </a:r>
              <a:r>
                <a:rPr lang="en-US" sz="1200" dirty="0" smtClean="0">
                  <a:solidFill>
                    <a:srgbClr val="000000"/>
                  </a:solidFill>
                </a:rPr>
                <a:t> </a:t>
              </a:r>
              <a:r>
                <a:rPr lang="en-US" sz="1200" dirty="0">
                  <a:solidFill>
                    <a:srgbClr val="000000"/>
                  </a:solidFill>
                </a:rPr>
                <a:t>of higher </a:t>
              </a:r>
              <a:r>
                <a:rPr lang="en-US" sz="1200" dirty="0" smtClean="0">
                  <a:solidFill>
                    <a:srgbClr val="000000"/>
                  </a:solidFill>
                </a:rPr>
                <a:t>education</a:t>
              </a:r>
              <a:r>
                <a:rPr lang="en-US" sz="1200" dirty="0"/>
                <a:t> </a:t>
              </a:r>
              <a:r>
                <a:rPr lang="en-US" sz="1200" dirty="0" smtClean="0"/>
                <a:t>- </a:t>
              </a:r>
              <a:r>
                <a:rPr lang="ru-RU" sz="1200" dirty="0">
                  <a:solidFill>
                    <a:srgbClr val="000000"/>
                  </a:solidFill>
                </a:rPr>
                <a:t>3</a:t>
              </a:r>
              <a:r>
                <a:rPr lang="en-US" sz="1200" dirty="0">
                  <a:solidFill>
                    <a:srgbClr val="000000"/>
                  </a:solidFill>
                </a:rPr>
                <a:t>9</a:t>
              </a:r>
              <a:r>
                <a:rPr lang="ru-RU" sz="1200" dirty="0">
                  <a:solidFill>
                    <a:srgbClr val="000000"/>
                  </a:solidFill>
                </a:rPr>
                <a:t> </a:t>
              </a:r>
              <a:endParaRPr lang="ru-RU" sz="1200" dirty="0"/>
            </a:p>
            <a:p>
              <a:pPr marL="171450" indent="-171450">
                <a:buFont typeface="Arial" panose="020B0604020202020204" pitchFamily="34" charset="0"/>
                <a:buChar char="•"/>
              </a:pPr>
              <a:r>
                <a:rPr lang="en-US" sz="1200" dirty="0" err="1" smtClean="0">
                  <a:solidFill>
                    <a:srgbClr val="000000"/>
                  </a:solidFill>
                </a:rPr>
                <a:t>Specialities</a:t>
              </a:r>
              <a:r>
                <a:rPr lang="en-US" sz="1200" dirty="0" smtClean="0">
                  <a:solidFill>
                    <a:srgbClr val="000000"/>
                  </a:solidFill>
                </a:rPr>
                <a:t> </a:t>
              </a:r>
              <a:r>
                <a:rPr lang="en-US" sz="1200" dirty="0">
                  <a:solidFill>
                    <a:srgbClr val="000000"/>
                  </a:solidFill>
                </a:rPr>
                <a:t>of secondary vocational education </a:t>
              </a:r>
              <a:r>
                <a:rPr lang="en-US" sz="1200" dirty="0" smtClean="0">
                  <a:solidFill>
                    <a:srgbClr val="000000"/>
                  </a:solidFill>
                </a:rPr>
                <a:t>- </a:t>
              </a:r>
              <a:r>
                <a:rPr lang="ru-RU" sz="1200" dirty="0">
                  <a:solidFill>
                    <a:srgbClr val="000000"/>
                  </a:solidFill>
                </a:rPr>
                <a:t>30 </a:t>
              </a:r>
              <a:endParaRPr lang="en-US" sz="1200" dirty="0" smtClean="0">
                <a:solidFill>
                  <a:srgbClr val="000000"/>
                </a:solidFill>
              </a:endParaRPr>
            </a:p>
            <a:p>
              <a:pPr marL="171450" indent="-171450">
                <a:buFont typeface="Arial" panose="020B0604020202020204" pitchFamily="34" charset="0"/>
                <a:buChar char="•"/>
              </a:pPr>
              <a:r>
                <a:rPr lang="en-US" sz="1200" dirty="0" smtClean="0"/>
                <a:t>Faculties - </a:t>
              </a:r>
              <a:r>
                <a:rPr lang="ru-RU" sz="1200" dirty="0"/>
                <a:t>6 </a:t>
              </a:r>
              <a:endParaRPr lang="ru-RU" sz="1200" dirty="0" smtClean="0"/>
            </a:p>
            <a:p>
              <a:pPr marL="171450" indent="-171450">
                <a:buFont typeface="Arial" panose="020B0604020202020204" pitchFamily="34" charset="0"/>
                <a:buChar char="•"/>
              </a:pPr>
              <a:r>
                <a:rPr lang="en-US" sz="1200" dirty="0" smtClean="0"/>
                <a:t>Departments - </a:t>
              </a:r>
              <a:r>
                <a:rPr lang="ru-RU" sz="1200" dirty="0"/>
                <a:t>20 </a:t>
              </a:r>
              <a:endParaRPr lang="en-US" sz="1200" dirty="0" smtClean="0"/>
            </a:p>
            <a:p>
              <a:pPr marL="171450" indent="-171450">
                <a:buFont typeface="Arial" panose="020B0604020202020204" pitchFamily="34" charset="0"/>
                <a:buChar char="•"/>
              </a:pPr>
              <a:r>
                <a:rPr lang="en-US" sz="1200" dirty="0" smtClean="0"/>
                <a:t>Foreign students - </a:t>
              </a:r>
              <a:r>
                <a:rPr lang="en-US" sz="1200" dirty="0"/>
                <a:t>450 </a:t>
              </a:r>
              <a:endParaRPr lang="ru-RU" sz="1200" dirty="0"/>
            </a:p>
          </p:txBody>
        </p:sp>
      </p:grpSp>
      <p:grpSp>
        <p:nvGrpSpPr>
          <p:cNvPr id="37" name="Группа 36"/>
          <p:cNvGrpSpPr/>
          <p:nvPr/>
        </p:nvGrpSpPr>
        <p:grpSpPr>
          <a:xfrm>
            <a:off x="4644008" y="3284984"/>
            <a:ext cx="4248450" cy="1838477"/>
            <a:chOff x="4525157" y="1421890"/>
            <a:chExt cx="4248450" cy="1015667"/>
          </a:xfrm>
        </p:grpSpPr>
        <p:sp>
          <p:nvSpPr>
            <p:cNvPr id="38" name="Прямоугольник 37"/>
            <p:cNvSpPr/>
            <p:nvPr/>
          </p:nvSpPr>
          <p:spPr>
            <a:xfrm>
              <a:off x="4525157" y="1421892"/>
              <a:ext cx="520683" cy="1015665"/>
            </a:xfrm>
            <a:prstGeom prst="rect">
              <a:avLst/>
            </a:prstGeom>
            <a:gradFill flip="none" rotWithShape="1">
              <a:gsLst>
                <a:gs pos="0">
                  <a:srgbClr val="1C75BC"/>
                </a:gs>
                <a:gs pos="99583">
                  <a:srgbClr val="27AAE1"/>
                </a:gs>
              </a:gsLst>
              <a:lin ang="108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5045841" y="1421892"/>
              <a:ext cx="3727766" cy="1015663"/>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0" name="TextBox 39"/>
            <p:cNvSpPr txBox="1"/>
            <p:nvPr/>
          </p:nvSpPr>
          <p:spPr>
            <a:xfrm rot="16200000">
              <a:off x="4292539" y="1791223"/>
              <a:ext cx="1015666" cy="276999"/>
            </a:xfrm>
            <a:prstGeom prst="rect">
              <a:avLst/>
            </a:prstGeom>
            <a:noFill/>
          </p:spPr>
          <p:txBody>
            <a:bodyPr wrap="square" rtlCol="0">
              <a:spAutoFit/>
            </a:bodyPr>
            <a:lstStyle/>
            <a:p>
              <a:pPr algn="ctr"/>
              <a:r>
                <a:rPr lang="en-US" sz="1200" b="1" dirty="0" smtClean="0">
                  <a:solidFill>
                    <a:schemeClr val="bg1"/>
                  </a:solidFill>
                </a:rPr>
                <a:t>EMPLOYEES</a:t>
              </a:r>
              <a:endParaRPr lang="ru-RU" sz="1200" b="1" dirty="0">
                <a:solidFill>
                  <a:schemeClr val="bg1"/>
                </a:solidFill>
              </a:endParaRPr>
            </a:p>
          </p:txBody>
        </p:sp>
        <p:sp>
          <p:nvSpPr>
            <p:cNvPr id="41" name="TextBox 40"/>
            <p:cNvSpPr txBox="1"/>
            <p:nvPr/>
          </p:nvSpPr>
          <p:spPr>
            <a:xfrm>
              <a:off x="5045841" y="1657347"/>
              <a:ext cx="3367748" cy="544100"/>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rgbClr val="000000"/>
                  </a:solidFill>
                </a:rPr>
                <a:t>Total </a:t>
              </a:r>
              <a:r>
                <a:rPr lang="en-US" sz="1200" dirty="0">
                  <a:solidFill>
                    <a:srgbClr val="000000"/>
                  </a:solidFill>
                </a:rPr>
                <a:t>employees </a:t>
              </a:r>
              <a:r>
                <a:rPr lang="ru-RU" sz="1200" dirty="0">
                  <a:solidFill>
                    <a:srgbClr val="000000"/>
                  </a:solidFill>
                </a:rPr>
                <a:t>– </a:t>
              </a:r>
              <a:r>
                <a:rPr lang="en-US" sz="1200" dirty="0" smtClean="0">
                  <a:solidFill>
                    <a:srgbClr val="000000"/>
                  </a:solidFill>
                </a:rPr>
                <a:t>466</a:t>
              </a:r>
            </a:p>
            <a:p>
              <a:pPr marL="171450" indent="-171450">
                <a:buFont typeface="Arial" panose="020B0604020202020204" pitchFamily="34" charset="0"/>
                <a:buChar char="•"/>
              </a:pPr>
              <a:r>
                <a:rPr lang="en-US" sz="1200" dirty="0" smtClean="0">
                  <a:solidFill>
                    <a:srgbClr val="000000"/>
                  </a:solidFill>
                </a:rPr>
                <a:t>Professors</a:t>
              </a:r>
              <a:r>
                <a:rPr lang="ru-RU" sz="1200" dirty="0" smtClean="0">
                  <a:solidFill>
                    <a:srgbClr val="000000"/>
                  </a:solidFill>
                </a:rPr>
                <a:t> </a:t>
              </a:r>
              <a:r>
                <a:rPr lang="ru-RU" sz="1200" dirty="0">
                  <a:solidFill>
                    <a:srgbClr val="000000"/>
                  </a:solidFill>
                </a:rPr>
                <a:t>– </a:t>
              </a:r>
              <a:r>
                <a:rPr lang="en-US" sz="1200" dirty="0" smtClean="0">
                  <a:solidFill>
                    <a:srgbClr val="000000"/>
                  </a:solidFill>
                </a:rPr>
                <a:t>242</a:t>
              </a:r>
            </a:p>
            <a:p>
              <a:pPr marL="171450" indent="-171450">
                <a:buFont typeface="Arial" panose="020B0604020202020204" pitchFamily="34" charset="0"/>
                <a:buChar char="•"/>
              </a:pPr>
              <a:r>
                <a:rPr lang="en-US" sz="1200" dirty="0" smtClean="0">
                  <a:solidFill>
                    <a:srgbClr val="000000"/>
                  </a:solidFill>
                </a:rPr>
                <a:t>Having </a:t>
              </a:r>
              <a:r>
                <a:rPr lang="en-US" sz="1200" dirty="0">
                  <a:solidFill>
                    <a:srgbClr val="000000"/>
                  </a:solidFill>
                </a:rPr>
                <a:t>a degree </a:t>
              </a:r>
              <a:r>
                <a:rPr lang="ru-RU" sz="1200" dirty="0">
                  <a:solidFill>
                    <a:srgbClr val="000000"/>
                  </a:solidFill>
                </a:rPr>
                <a:t>–</a:t>
              </a:r>
              <a:r>
                <a:rPr lang="en-US" sz="1200" dirty="0">
                  <a:solidFill>
                    <a:srgbClr val="000000"/>
                  </a:solidFill>
                </a:rPr>
                <a:t> </a:t>
              </a:r>
              <a:r>
                <a:rPr lang="ru-RU" sz="1200" dirty="0">
                  <a:solidFill>
                    <a:srgbClr val="000000"/>
                  </a:solidFill>
                </a:rPr>
                <a:t>7</a:t>
              </a:r>
              <a:r>
                <a:rPr lang="en-US" sz="1200" dirty="0">
                  <a:solidFill>
                    <a:srgbClr val="000000"/>
                  </a:solidFill>
                </a:rPr>
                <a:t>0</a:t>
              </a:r>
              <a:r>
                <a:rPr lang="ru-RU" sz="1200" dirty="0" smtClean="0">
                  <a:solidFill>
                    <a:srgbClr val="000000"/>
                  </a:solidFill>
                </a:rPr>
                <a:t>%</a:t>
              </a:r>
              <a:endParaRPr lang="en-US" sz="1200" dirty="0" smtClean="0">
                <a:solidFill>
                  <a:srgbClr val="000000"/>
                </a:solidFill>
              </a:endParaRPr>
            </a:p>
            <a:p>
              <a:pPr marL="171450" indent="-171450">
                <a:buFont typeface="Arial" panose="020B0604020202020204" pitchFamily="34" charset="0"/>
                <a:buChar char="•"/>
              </a:pPr>
              <a:r>
                <a:rPr lang="en-US" sz="1100" dirty="0" smtClean="0">
                  <a:solidFill>
                    <a:srgbClr val="000000"/>
                  </a:solidFill>
                </a:rPr>
                <a:t>Scientific </a:t>
              </a:r>
              <a:r>
                <a:rPr lang="en-US" sz="1100" dirty="0">
                  <a:solidFill>
                    <a:srgbClr val="000000"/>
                  </a:solidFill>
                </a:rPr>
                <a:t>workers-lecturers from industrial enterprise </a:t>
              </a:r>
              <a:r>
                <a:rPr lang="ru-RU" sz="1100" dirty="0">
                  <a:solidFill>
                    <a:srgbClr val="000000"/>
                  </a:solidFill>
                </a:rPr>
                <a:t>- 57</a:t>
              </a:r>
              <a:endParaRPr lang="en-US" sz="1100" dirty="0">
                <a:solidFill>
                  <a:srgbClr val="000000"/>
                </a:solidFill>
              </a:endParaRPr>
            </a:p>
          </p:txBody>
        </p:sp>
      </p:grpSp>
      <p:grpSp>
        <p:nvGrpSpPr>
          <p:cNvPr id="47" name="Группа 46"/>
          <p:cNvGrpSpPr/>
          <p:nvPr/>
        </p:nvGrpSpPr>
        <p:grpSpPr>
          <a:xfrm>
            <a:off x="216002" y="3284985"/>
            <a:ext cx="4265145" cy="1837297"/>
            <a:chOff x="0" y="1341856"/>
            <a:chExt cx="4265145" cy="1367064"/>
          </a:xfrm>
        </p:grpSpPr>
        <p:sp>
          <p:nvSpPr>
            <p:cNvPr id="48" name="Прямоугольник 47"/>
            <p:cNvSpPr/>
            <p:nvPr/>
          </p:nvSpPr>
          <p:spPr>
            <a:xfrm>
              <a:off x="0" y="1341856"/>
              <a:ext cx="448698" cy="1367064"/>
            </a:xfrm>
            <a:prstGeom prst="rect">
              <a:avLst/>
            </a:prstGeom>
            <a:gradFill flip="none" rotWithShape="1">
              <a:gsLst>
                <a:gs pos="0">
                  <a:srgbClr val="1C75BC"/>
                </a:gs>
                <a:gs pos="99583">
                  <a:srgbClr val="27AAE1"/>
                </a:gs>
              </a:gsLst>
              <a:lin ang="108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448699" y="1341858"/>
              <a:ext cx="3815483" cy="1367062"/>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TextBox 49"/>
            <p:cNvSpPr txBox="1"/>
            <p:nvPr/>
          </p:nvSpPr>
          <p:spPr>
            <a:xfrm rot="16200000">
              <a:off x="-457274" y="1886888"/>
              <a:ext cx="1367063" cy="276999"/>
            </a:xfrm>
            <a:prstGeom prst="rect">
              <a:avLst/>
            </a:prstGeom>
            <a:noFill/>
          </p:spPr>
          <p:txBody>
            <a:bodyPr wrap="square" lIns="0" rIns="0" rtlCol="0">
              <a:spAutoFit/>
            </a:bodyPr>
            <a:lstStyle/>
            <a:p>
              <a:pPr algn="ctr"/>
              <a:r>
                <a:rPr lang="en-US" sz="1200" b="1" dirty="0" smtClean="0">
                  <a:solidFill>
                    <a:schemeClr val="bg1"/>
                  </a:solidFill>
                </a:rPr>
                <a:t>CAMPUS</a:t>
              </a:r>
              <a:endParaRPr lang="ru-RU" sz="1200" b="1" dirty="0">
                <a:solidFill>
                  <a:schemeClr val="bg1"/>
                </a:solidFill>
              </a:endParaRPr>
            </a:p>
          </p:txBody>
        </p:sp>
        <p:sp>
          <p:nvSpPr>
            <p:cNvPr id="51" name="TextBox 50"/>
            <p:cNvSpPr txBox="1"/>
            <p:nvPr/>
          </p:nvSpPr>
          <p:spPr>
            <a:xfrm>
              <a:off x="448721" y="1578826"/>
              <a:ext cx="3816424" cy="893120"/>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t>Total area </a:t>
              </a:r>
              <a:r>
                <a:rPr lang="ru-RU" sz="1200" dirty="0" smtClean="0"/>
                <a:t>– 42576 </a:t>
              </a:r>
              <a:r>
                <a:rPr lang="en-US" sz="1200" dirty="0" smtClean="0"/>
                <a:t>sq. meters</a:t>
              </a:r>
              <a:r>
                <a:rPr lang="ru-RU" sz="1200" dirty="0" smtClean="0"/>
                <a:t>.</a:t>
              </a:r>
            </a:p>
            <a:p>
              <a:pPr marL="171450" indent="-171450">
                <a:buFont typeface="Arial" panose="020B0604020202020204" pitchFamily="34" charset="0"/>
                <a:buChar char="•"/>
              </a:pPr>
              <a:r>
                <a:rPr lang="en-US" sz="1200" dirty="0" smtClean="0"/>
                <a:t>Hostel </a:t>
              </a:r>
              <a:r>
                <a:rPr lang="ru-RU" sz="1200" dirty="0" smtClean="0"/>
                <a:t>– </a:t>
              </a:r>
              <a:r>
                <a:rPr lang="en-US" sz="1200" dirty="0" smtClean="0"/>
                <a:t>320 places</a:t>
              </a:r>
            </a:p>
            <a:p>
              <a:pPr marL="171450" indent="-171450">
                <a:buFont typeface="Arial" panose="020B0604020202020204" pitchFamily="34" charset="0"/>
                <a:buChar char="•"/>
              </a:pPr>
              <a:r>
                <a:rPr lang="en-US" sz="1200" dirty="0" smtClean="0"/>
                <a:t>Computer classes </a:t>
              </a:r>
              <a:r>
                <a:rPr lang="ru-RU" sz="1200" dirty="0" smtClean="0"/>
                <a:t> </a:t>
              </a:r>
              <a:r>
                <a:rPr lang="ru-RU" sz="1200" dirty="0"/>
                <a:t>– </a:t>
              </a:r>
              <a:r>
                <a:rPr lang="ru-RU" sz="1200" dirty="0" smtClean="0"/>
                <a:t>23</a:t>
              </a:r>
              <a:endParaRPr lang="ru-RU" sz="1200" dirty="0"/>
            </a:p>
            <a:p>
              <a:pPr marL="171450" indent="-171450">
                <a:buFont typeface="Arial" panose="020B0604020202020204" pitchFamily="34" charset="0"/>
                <a:buChar char="•"/>
              </a:pPr>
              <a:r>
                <a:rPr lang="en-US" sz="1200" dirty="0" smtClean="0"/>
                <a:t>Modern computers</a:t>
              </a:r>
              <a:r>
                <a:rPr lang="ru-RU" sz="1200" dirty="0" smtClean="0"/>
                <a:t> </a:t>
              </a:r>
              <a:r>
                <a:rPr lang="ru-RU" sz="1200" dirty="0"/>
                <a:t>– 670</a:t>
              </a:r>
            </a:p>
            <a:p>
              <a:pPr marL="171450" indent="-171450">
                <a:buFont typeface="Arial" panose="020B0604020202020204" pitchFamily="34" charset="0"/>
                <a:buChar char="•"/>
              </a:pPr>
              <a:r>
                <a:rPr lang="en-US" sz="1200" dirty="0" smtClean="0"/>
                <a:t>multimedia classes - </a:t>
              </a:r>
              <a:r>
                <a:rPr lang="ru-RU" sz="1200" dirty="0"/>
                <a:t>41</a:t>
              </a:r>
              <a:endParaRPr lang="en-US" sz="1200" dirty="0"/>
            </a:p>
            <a:p>
              <a:pPr marL="171450" indent="-171450">
                <a:buFont typeface="Arial" panose="020B0604020202020204" pitchFamily="34" charset="0"/>
                <a:buChar char="•"/>
              </a:pPr>
              <a:r>
                <a:rPr lang="en-US" sz="1200" dirty="0" smtClean="0">
                  <a:solidFill>
                    <a:srgbClr val="000000"/>
                  </a:solidFill>
                </a:rPr>
                <a:t>Internet </a:t>
              </a:r>
              <a:r>
                <a:rPr lang="en-US" sz="1200" dirty="0">
                  <a:solidFill>
                    <a:srgbClr val="000000"/>
                  </a:solidFill>
                </a:rPr>
                <a:t>electronic-library system</a:t>
              </a:r>
              <a:endParaRPr lang="ru-RU" sz="1200" dirty="0">
                <a:solidFill>
                  <a:srgbClr val="000000"/>
                </a:solidFill>
              </a:endParaRPr>
            </a:p>
          </p:txBody>
        </p:sp>
      </p:grpSp>
      <p:grpSp>
        <p:nvGrpSpPr>
          <p:cNvPr id="52" name="Группа 51"/>
          <p:cNvGrpSpPr/>
          <p:nvPr/>
        </p:nvGrpSpPr>
        <p:grpSpPr>
          <a:xfrm>
            <a:off x="4644008" y="1287185"/>
            <a:ext cx="4248450" cy="1925791"/>
            <a:chOff x="-72008" y="1163874"/>
            <a:chExt cx="4248450" cy="1673168"/>
          </a:xfrm>
        </p:grpSpPr>
        <p:sp>
          <p:nvSpPr>
            <p:cNvPr id="53" name="Прямоугольник 52"/>
            <p:cNvSpPr/>
            <p:nvPr/>
          </p:nvSpPr>
          <p:spPr>
            <a:xfrm>
              <a:off x="-72008" y="1163874"/>
              <a:ext cx="520684" cy="1673167"/>
            </a:xfrm>
            <a:prstGeom prst="rect">
              <a:avLst/>
            </a:prstGeom>
            <a:gradFill flip="none" rotWithShape="1">
              <a:gsLst>
                <a:gs pos="0">
                  <a:srgbClr val="1C75BC"/>
                </a:gs>
                <a:gs pos="99583">
                  <a:srgbClr val="27AAE1"/>
                </a:gs>
              </a:gsLst>
              <a:lin ang="1080000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53"/>
            <p:cNvSpPr/>
            <p:nvPr/>
          </p:nvSpPr>
          <p:spPr>
            <a:xfrm>
              <a:off x="432048" y="1163874"/>
              <a:ext cx="3743498" cy="1673167"/>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TextBox 54"/>
            <p:cNvSpPr txBox="1"/>
            <p:nvPr/>
          </p:nvSpPr>
          <p:spPr>
            <a:xfrm rot="16200000">
              <a:off x="-647671" y="1862533"/>
              <a:ext cx="1672018" cy="276999"/>
            </a:xfrm>
            <a:prstGeom prst="rect">
              <a:avLst/>
            </a:prstGeom>
            <a:noFill/>
          </p:spPr>
          <p:txBody>
            <a:bodyPr wrap="square" rtlCol="0">
              <a:spAutoFit/>
            </a:bodyPr>
            <a:lstStyle/>
            <a:p>
              <a:pPr algn="ctr"/>
              <a:r>
                <a:rPr lang="en-US" sz="1200" b="1" dirty="0" smtClean="0">
                  <a:solidFill>
                    <a:schemeClr val="bg1"/>
                  </a:solidFill>
                </a:rPr>
                <a:t>SCINENTIFIC  POTENTIAL</a:t>
              </a:r>
              <a:endParaRPr lang="ru-RU" sz="1200" b="1" dirty="0">
                <a:solidFill>
                  <a:schemeClr val="bg1"/>
                </a:solidFill>
              </a:endParaRPr>
            </a:p>
          </p:txBody>
        </p:sp>
        <p:sp>
          <p:nvSpPr>
            <p:cNvPr id="56" name="TextBox 55"/>
            <p:cNvSpPr txBox="1"/>
            <p:nvPr/>
          </p:nvSpPr>
          <p:spPr>
            <a:xfrm>
              <a:off x="432048" y="1479596"/>
              <a:ext cx="3744394" cy="1042871"/>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rgbClr val="000000"/>
                  </a:solidFill>
                </a:rPr>
                <a:t>Postgraduate scientific </a:t>
              </a:r>
              <a:r>
                <a:rPr lang="en-US" sz="1200" dirty="0" err="1" smtClean="0">
                  <a:solidFill>
                    <a:srgbClr val="000000"/>
                  </a:solidFill>
                </a:rPr>
                <a:t>specialities</a:t>
              </a:r>
              <a:r>
                <a:rPr lang="en-US" sz="1200" dirty="0" smtClean="0">
                  <a:solidFill>
                    <a:srgbClr val="000000"/>
                  </a:solidFill>
                </a:rPr>
                <a:t> – 8</a:t>
              </a:r>
            </a:p>
            <a:p>
              <a:pPr marL="171450" indent="-171450">
                <a:buFont typeface="Arial" panose="020B0604020202020204" pitchFamily="34" charset="0"/>
                <a:buChar char="•"/>
              </a:pPr>
              <a:r>
                <a:rPr lang="en-US" sz="1200" dirty="0" smtClean="0">
                  <a:solidFill>
                    <a:srgbClr val="000000"/>
                  </a:solidFill>
                </a:rPr>
                <a:t>Dissertation Council</a:t>
              </a:r>
            </a:p>
            <a:p>
              <a:pPr marL="171450" indent="-171450">
                <a:buFont typeface="Arial" panose="020B0604020202020204" pitchFamily="34" charset="0"/>
                <a:buChar char="•"/>
              </a:pPr>
              <a:r>
                <a:rPr lang="en-US" sz="1200" dirty="0">
                  <a:solidFill>
                    <a:srgbClr val="000000"/>
                  </a:solidFill>
                </a:rPr>
                <a:t>Departments in cooperation </a:t>
              </a:r>
              <a:r>
                <a:rPr lang="en-US" sz="1200" dirty="0"/>
                <a:t>with mainstay city enterprises </a:t>
              </a:r>
              <a:r>
                <a:rPr lang="en-US" sz="1200" dirty="0">
                  <a:solidFill>
                    <a:srgbClr val="000000"/>
                  </a:solidFill>
                </a:rPr>
                <a:t>– </a:t>
              </a:r>
              <a:r>
                <a:rPr lang="en-US" sz="1200" dirty="0" smtClean="0">
                  <a:solidFill>
                    <a:srgbClr val="000000"/>
                  </a:solidFill>
                </a:rPr>
                <a:t>8</a:t>
              </a:r>
            </a:p>
            <a:p>
              <a:pPr marL="171450" indent="-171450">
                <a:buFont typeface="Arial" panose="020B0604020202020204" pitchFamily="34" charset="0"/>
                <a:buChar char="•"/>
              </a:pPr>
              <a:r>
                <a:rPr lang="en-US" sz="1200" dirty="0" smtClean="0">
                  <a:solidFill>
                    <a:srgbClr val="000000"/>
                  </a:solidFill>
                </a:rPr>
                <a:t>Scientific Laboratories </a:t>
              </a:r>
              <a:r>
                <a:rPr lang="en-US" sz="1200" dirty="0">
                  <a:solidFill>
                    <a:srgbClr val="000000"/>
                  </a:solidFill>
                </a:rPr>
                <a:t>– </a:t>
              </a:r>
              <a:r>
                <a:rPr lang="en-US" sz="1200" dirty="0" smtClean="0">
                  <a:solidFill>
                    <a:srgbClr val="000000"/>
                  </a:solidFill>
                </a:rPr>
                <a:t>3 (plan to open – 3 new)</a:t>
              </a:r>
            </a:p>
            <a:p>
              <a:pPr marL="171450" indent="-171450">
                <a:buFont typeface="Arial" panose="020B0604020202020204" pitchFamily="34" charset="0"/>
                <a:buChar char="•"/>
              </a:pPr>
              <a:r>
                <a:rPr lang="en-US" sz="1200" dirty="0" smtClean="0">
                  <a:solidFill>
                    <a:srgbClr val="000000"/>
                  </a:solidFill>
                </a:rPr>
                <a:t>Unique equipment</a:t>
              </a:r>
              <a:endParaRPr lang="ru-RU" sz="1200" dirty="0" smtClean="0"/>
            </a:p>
          </p:txBody>
        </p:sp>
      </p:grpSp>
      <p:grpSp>
        <p:nvGrpSpPr>
          <p:cNvPr id="13" name="Группа 12"/>
          <p:cNvGrpSpPr/>
          <p:nvPr/>
        </p:nvGrpSpPr>
        <p:grpSpPr>
          <a:xfrm>
            <a:off x="192360" y="5229200"/>
            <a:ext cx="8769452" cy="1296144"/>
            <a:chOff x="192360" y="5261001"/>
            <a:chExt cx="8769452" cy="1296144"/>
          </a:xfrm>
        </p:grpSpPr>
        <p:grpSp>
          <p:nvGrpSpPr>
            <p:cNvPr id="3" name="Группа 2"/>
            <p:cNvGrpSpPr/>
            <p:nvPr/>
          </p:nvGrpSpPr>
          <p:grpSpPr>
            <a:xfrm>
              <a:off x="202316" y="5600947"/>
              <a:ext cx="8759496" cy="956198"/>
              <a:chOff x="137870" y="5600947"/>
              <a:chExt cx="9995497" cy="1091121"/>
            </a:xfrm>
          </p:grpSpPr>
          <p:pic>
            <p:nvPicPr>
              <p:cNvPr id="68" name="Объект 3"/>
              <p:cNvPicPr>
                <a:picLocks noChangeAspect="1"/>
              </p:cNvPicPr>
              <p:nvPr/>
            </p:nvPicPr>
            <p:blipFill>
              <a:blip r:embed="rId4" cstate="print"/>
              <a:stretch>
                <a:fillRect/>
              </a:stretch>
            </p:blipFill>
            <p:spPr>
              <a:xfrm>
                <a:off x="137870" y="5600947"/>
                <a:ext cx="1374527" cy="1091120"/>
              </a:xfrm>
              <a:prstGeom prst="rect">
                <a:avLst/>
              </a:prstGeom>
              <a:noFill/>
              <a:ln w="19050">
                <a:solidFill>
                  <a:schemeClr val="bg1"/>
                </a:solidFill>
              </a:ln>
            </p:spPr>
          </p:pic>
          <p:pic>
            <p:nvPicPr>
              <p:cNvPr id="69" name="Рисунок 68"/>
              <p:cNvPicPr>
                <a:picLocks noChangeAspect="1"/>
              </p:cNvPicPr>
              <p:nvPr/>
            </p:nvPicPr>
            <p:blipFill>
              <a:blip r:embed="rId5" cstate="print"/>
              <a:stretch>
                <a:fillRect/>
              </a:stretch>
            </p:blipFill>
            <p:spPr>
              <a:xfrm>
                <a:off x="2799278" y="5600947"/>
                <a:ext cx="1463019" cy="1091120"/>
              </a:xfrm>
              <a:prstGeom prst="rect">
                <a:avLst/>
              </a:prstGeom>
              <a:noFill/>
              <a:ln w="19050">
                <a:solidFill>
                  <a:schemeClr val="bg1"/>
                </a:solidFill>
              </a:ln>
            </p:spPr>
          </p:pic>
          <p:pic>
            <p:nvPicPr>
              <p:cNvPr id="70" name="Рисунок 69"/>
              <p:cNvPicPr>
                <a:picLocks noChangeAspect="1"/>
              </p:cNvPicPr>
              <p:nvPr/>
            </p:nvPicPr>
            <p:blipFill>
              <a:blip r:embed="rId6" cstate="print"/>
              <a:stretch>
                <a:fillRect/>
              </a:stretch>
            </p:blipFill>
            <p:spPr>
              <a:xfrm>
                <a:off x="1512397" y="5600947"/>
                <a:ext cx="1286881" cy="1091121"/>
              </a:xfrm>
              <a:prstGeom prst="rect">
                <a:avLst/>
              </a:prstGeom>
              <a:noFill/>
              <a:ln w="19050">
                <a:solidFill>
                  <a:schemeClr val="bg1"/>
                </a:solidFill>
              </a:ln>
            </p:spPr>
          </p:pic>
          <p:pic>
            <p:nvPicPr>
              <p:cNvPr id="71" name="Picture 2" descr="http://venividi.ru/files/img/5144/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2951" y="5600947"/>
                <a:ext cx="1454284" cy="109112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2" name="Рисунок 16"/>
              <p:cNvPicPr>
                <a:picLocks noChangeAspect="1"/>
              </p:cNvPicPr>
              <p:nvPr/>
            </p:nvPicPr>
            <p:blipFill>
              <a:blip r:embed="rId8" cstate="print">
                <a:extLst>
                  <a:ext uri="{28A0092B-C50C-407E-A947-70E740481C1C}">
                    <a14:useLocalDpi xmlns:a14="http://schemas.microsoft.com/office/drawing/2010/main" val="0"/>
                  </a:ext>
                </a:extLst>
              </a:blip>
              <a:srcRect l="13771"/>
              <a:stretch>
                <a:fillRect/>
              </a:stretch>
            </p:blipFill>
            <p:spPr bwMode="auto">
              <a:xfrm>
                <a:off x="4262297" y="5600947"/>
                <a:ext cx="1360654" cy="109112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3" name="Picture 4" descr="http://img-fotki.yandex.ru/get/5704/dmitri-kudinov.27/0_59a4b_1517f7be_XL"/>
              <p:cNvPicPr>
                <a:picLocks noChangeAspect="1" noChangeArrowheads="1"/>
              </p:cNvPicPr>
              <p:nvPr/>
            </p:nvPicPr>
            <p:blipFill>
              <a:blip r:embed="rId9" cstate="print">
                <a:extLst>
                  <a:ext uri="{28A0092B-C50C-407E-A947-70E740481C1C}">
                    <a14:useLocalDpi xmlns:a14="http://schemas.microsoft.com/office/drawing/2010/main" val="0"/>
                  </a:ext>
                </a:extLst>
              </a:blip>
              <a:srcRect r="10400"/>
              <a:stretch>
                <a:fillRect/>
              </a:stretch>
            </p:blipFill>
            <p:spPr bwMode="auto">
              <a:xfrm>
                <a:off x="7077235" y="5600947"/>
                <a:ext cx="1364715" cy="109112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4" name="Рисунок 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41951" y="5600947"/>
                <a:ext cx="1691416" cy="109112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192360" y="5267164"/>
              <a:ext cx="4816775" cy="307777"/>
            </a:xfrm>
            <a:prstGeom prst="rect">
              <a:avLst/>
            </a:prstGeom>
            <a:noFill/>
          </p:spPr>
          <p:txBody>
            <a:bodyPr wrap="square" rtlCol="0">
              <a:spAutoFit/>
            </a:bodyPr>
            <a:lstStyle/>
            <a:p>
              <a:pPr algn="ctr"/>
              <a:r>
                <a:rPr lang="en-US" altLang="ru-RU" sz="1400" dirty="0" smtClean="0">
                  <a:solidFill>
                    <a:schemeClr val="bg1"/>
                  </a:solidFill>
                  <a:latin typeface="Myriad Pro Cond" pitchFamily="34" charset="0"/>
                </a:rPr>
                <a:t>EDUCATION BUILDINGS</a:t>
              </a:r>
              <a:endParaRPr lang="ru-RU" altLang="ru-RU" sz="1400" dirty="0">
                <a:solidFill>
                  <a:schemeClr val="bg1"/>
                </a:solidFill>
                <a:latin typeface="Myriad Pro Cond" pitchFamily="34" charset="0"/>
              </a:endParaRPr>
            </a:p>
          </p:txBody>
        </p:sp>
        <p:sp>
          <p:nvSpPr>
            <p:cNvPr id="78" name="TextBox 77"/>
            <p:cNvSpPr txBox="1"/>
            <p:nvPr/>
          </p:nvSpPr>
          <p:spPr>
            <a:xfrm>
              <a:off x="5772069" y="5261001"/>
              <a:ext cx="1023037" cy="307777"/>
            </a:xfrm>
            <a:prstGeom prst="rect">
              <a:avLst/>
            </a:prstGeom>
            <a:noFill/>
          </p:spPr>
          <p:txBody>
            <a:bodyPr wrap="none" rtlCol="0">
              <a:spAutoFit/>
            </a:bodyPr>
            <a:lstStyle/>
            <a:p>
              <a:pPr algn="ctr"/>
              <a:r>
                <a:rPr lang="en-US" altLang="ru-RU" sz="1400" dirty="0" smtClean="0">
                  <a:solidFill>
                    <a:schemeClr val="bg1"/>
                  </a:solidFill>
                  <a:latin typeface="Myriad Pro Cond" pitchFamily="34" charset="0"/>
                </a:rPr>
                <a:t>HOSTELS</a:t>
              </a:r>
              <a:endParaRPr lang="ru-RU" altLang="ru-RU" sz="1400" dirty="0">
                <a:solidFill>
                  <a:schemeClr val="bg1"/>
                </a:solidFill>
                <a:latin typeface="Myriad Pro Cond" pitchFamily="34" charset="0"/>
              </a:endParaRPr>
            </a:p>
          </p:txBody>
        </p:sp>
        <p:sp>
          <p:nvSpPr>
            <p:cNvPr id="79" name="TextBox 78"/>
            <p:cNvSpPr txBox="1"/>
            <p:nvPr/>
          </p:nvSpPr>
          <p:spPr>
            <a:xfrm>
              <a:off x="7479548" y="5261001"/>
              <a:ext cx="1482264" cy="307777"/>
            </a:xfrm>
            <a:prstGeom prst="rect">
              <a:avLst/>
            </a:prstGeom>
            <a:noFill/>
          </p:spPr>
          <p:txBody>
            <a:bodyPr wrap="square" rtlCol="0">
              <a:spAutoFit/>
            </a:bodyPr>
            <a:lstStyle/>
            <a:p>
              <a:pPr algn="ctr"/>
              <a:r>
                <a:rPr lang="en-US" altLang="ru-RU" sz="1400" dirty="0" smtClean="0">
                  <a:solidFill>
                    <a:schemeClr val="bg1"/>
                  </a:solidFill>
                  <a:latin typeface="Myriad Pro Cond" pitchFamily="34" charset="0"/>
                </a:rPr>
                <a:t>NEW BUILDING</a:t>
              </a:r>
              <a:endParaRPr lang="ru-RU" altLang="ru-RU" sz="1400" dirty="0">
                <a:solidFill>
                  <a:schemeClr val="bg1"/>
                </a:solidFill>
                <a:latin typeface="Myriad Pro Cond" pitchFamily="34" charset="0"/>
              </a:endParaRPr>
            </a:p>
          </p:txBody>
        </p:sp>
      </p:grpSp>
    </p:spTree>
    <p:extLst>
      <p:ext uri="{BB962C8B-B14F-4D97-AF65-F5344CB8AC3E}">
        <p14:creationId xmlns:p14="http://schemas.microsoft.com/office/powerpoint/2010/main" val="1154911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fltVal val="0"/>
                                          </p:val>
                                        </p:tav>
                                        <p:tav tm="100000">
                                          <p:val>
                                            <p:strVal val="#ppt_w"/>
                                          </p:val>
                                        </p:tav>
                                      </p:tavLst>
                                    </p:anim>
                                    <p:anim calcmode="lin" valueType="num">
                                      <p:cBhvr>
                                        <p:cTn id="22" dur="500" fill="hold"/>
                                        <p:tgtEl>
                                          <p:spTgt spid="47"/>
                                        </p:tgtEl>
                                        <p:attrNameLst>
                                          <p:attrName>ppt_h</p:attrName>
                                        </p:attrNameLst>
                                      </p:cBhvr>
                                      <p:tavLst>
                                        <p:tav tm="0">
                                          <p:val>
                                            <p:fltVal val="0"/>
                                          </p:val>
                                        </p:tav>
                                        <p:tav tm="100000">
                                          <p:val>
                                            <p:strVal val="#ppt_h"/>
                                          </p:val>
                                        </p:tav>
                                      </p:tavLst>
                                    </p:anim>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885"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139953" y="1340768"/>
            <a:ext cx="4824535" cy="3168352"/>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p:cNvSpPr txBox="1"/>
          <p:nvPr/>
        </p:nvSpPr>
        <p:spPr>
          <a:xfrm>
            <a:off x="4139953" y="1770166"/>
            <a:ext cx="4824535" cy="1902059"/>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400" dirty="0" smtClean="0"/>
              <a:t>Plans to open Department:</a:t>
            </a:r>
          </a:p>
          <a:p>
            <a:pPr marL="171450" indent="-171450">
              <a:lnSpc>
                <a:spcPct val="120000"/>
              </a:lnSpc>
              <a:buFont typeface="Arial" panose="020B0604020202020204" pitchFamily="34" charset="0"/>
              <a:buChar char="•"/>
            </a:pPr>
            <a:r>
              <a:rPr lang="en-US" sz="1400" dirty="0" smtClean="0"/>
              <a:t>DESIGN </a:t>
            </a:r>
            <a:r>
              <a:rPr lang="en-US" sz="1400" dirty="0"/>
              <a:t>AND PRODUCTION OF SPECIAL EQUIPMENT </a:t>
            </a:r>
            <a:r>
              <a:rPr lang="en-US" sz="1400" dirty="0" smtClean="0"/>
              <a:t>(2015)</a:t>
            </a:r>
            <a:endParaRPr lang="en-US" sz="1400" dirty="0"/>
          </a:p>
          <a:p>
            <a:pPr marL="171450" indent="-171450">
              <a:lnSpc>
                <a:spcPct val="120000"/>
              </a:lnSpc>
              <a:buFont typeface="Arial" panose="020B0604020202020204" pitchFamily="34" charset="0"/>
              <a:buChar char="•"/>
            </a:pPr>
            <a:r>
              <a:rPr lang="en-US" sz="1400" dirty="0" smtClean="0"/>
              <a:t>New </a:t>
            </a:r>
            <a:r>
              <a:rPr lang="en-US" sz="1400" dirty="0" err="1" smtClean="0"/>
              <a:t>specialities</a:t>
            </a:r>
            <a:r>
              <a:rPr lang="en-US" sz="1400" dirty="0" smtClean="0"/>
              <a:t>:</a:t>
            </a:r>
          </a:p>
          <a:p>
            <a:pPr marL="171450" indent="-171450">
              <a:lnSpc>
                <a:spcPct val="120000"/>
              </a:lnSpc>
              <a:buFont typeface="Arial" panose="020B0604020202020204" pitchFamily="34" charset="0"/>
              <a:buChar char="•"/>
            </a:pPr>
            <a:r>
              <a:rPr lang="en-US" sz="1400" dirty="0" smtClean="0"/>
              <a:t>Designing </a:t>
            </a:r>
            <a:r>
              <a:rPr lang="en-US" sz="1400" dirty="0"/>
              <a:t>technology machines and systems </a:t>
            </a:r>
          </a:p>
          <a:p>
            <a:pPr marL="171450" indent="-171450">
              <a:lnSpc>
                <a:spcPct val="120000"/>
              </a:lnSpc>
              <a:buFont typeface="Arial" panose="020B0604020202020204" pitchFamily="34" charset="0"/>
              <a:buChar char="•"/>
            </a:pPr>
            <a:r>
              <a:rPr lang="en-US" sz="1400" dirty="0"/>
              <a:t>engineering </a:t>
            </a:r>
            <a:r>
              <a:rPr lang="en-US" sz="1400" dirty="0" smtClean="0"/>
              <a:t>Technology</a:t>
            </a:r>
          </a:p>
          <a:p>
            <a:pPr marL="171450" indent="-171450">
              <a:lnSpc>
                <a:spcPct val="120000"/>
              </a:lnSpc>
              <a:buFont typeface="Arial" panose="020B0604020202020204" pitchFamily="34" charset="0"/>
              <a:buChar char="•"/>
            </a:pPr>
            <a:r>
              <a:rPr lang="en-US" sz="1400" dirty="0"/>
              <a:t>Research and implementation of space segment alert emergency situations</a:t>
            </a:r>
            <a:endParaRPr lang="ru-RU" sz="1400" dirty="0"/>
          </a:p>
        </p:txBody>
      </p:sp>
      <p:sp>
        <p:nvSpPr>
          <p:cNvPr id="36" name="TextBox 35"/>
          <p:cNvSpPr txBox="1"/>
          <p:nvPr/>
        </p:nvSpPr>
        <p:spPr>
          <a:xfrm>
            <a:off x="4139953" y="1341857"/>
            <a:ext cx="4824535" cy="338554"/>
          </a:xfrm>
          <a:prstGeom prst="rect">
            <a:avLst/>
          </a:prstGeom>
          <a:noFill/>
        </p:spPr>
        <p:txBody>
          <a:bodyPr wrap="square" rtlCol="0">
            <a:spAutoFit/>
          </a:bodyPr>
          <a:lstStyle/>
          <a:p>
            <a:r>
              <a:rPr lang="en-US" sz="1600" b="1" dirty="0" smtClean="0"/>
              <a:t>TODAY</a:t>
            </a:r>
            <a:r>
              <a:rPr lang="ru-RU" sz="1600" b="1" dirty="0" smtClean="0"/>
              <a:t>:</a:t>
            </a:r>
            <a:endParaRPr lang="ru-RU" sz="1600" b="1" dirty="0"/>
          </a:p>
        </p:txBody>
      </p:sp>
      <p:cxnSp>
        <p:nvCxnSpPr>
          <p:cNvPr id="51" name="Прямая соединительная линия 50"/>
          <p:cNvCxnSpPr/>
          <p:nvPr/>
        </p:nvCxnSpPr>
        <p:spPr>
          <a:xfrm>
            <a:off x="387258" y="3429000"/>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descr="D:\!Рабочая\ФТА\Презентация_ФТА\Годовые отчеты\работа\197_r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0127" y="1341857"/>
            <a:ext cx="1695735" cy="1021527"/>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descr="Мильковский.jpg"/>
          <p:cNvPicPr>
            <a:picLocks noChangeAspect="1"/>
          </p:cNvPicPr>
          <p:nvPr/>
        </p:nvPicPr>
        <p:blipFill>
          <a:blip r:embed="rId3" cstate="print"/>
          <a:stretch>
            <a:fillRect/>
          </a:stretch>
        </p:blipFill>
        <p:spPr>
          <a:xfrm>
            <a:off x="395536" y="1340768"/>
            <a:ext cx="1373138" cy="1708184"/>
          </a:xfrm>
          <a:prstGeom prst="rect">
            <a:avLst/>
          </a:prstGeom>
        </p:spPr>
      </p:pic>
      <p:sp>
        <p:nvSpPr>
          <p:cNvPr id="24" name="TextBox 23"/>
          <p:cNvSpPr txBox="1"/>
          <p:nvPr/>
        </p:nvSpPr>
        <p:spPr>
          <a:xfrm>
            <a:off x="448698" y="3528611"/>
            <a:ext cx="3312368" cy="3139321"/>
          </a:xfrm>
          <a:prstGeom prst="rect">
            <a:avLst/>
          </a:prstGeom>
          <a:noFill/>
        </p:spPr>
        <p:txBody>
          <a:bodyPr wrap="square" rtlCol="0">
            <a:spAutoFit/>
          </a:bodyPr>
          <a:lstStyle/>
          <a:p>
            <a:pPr algn="ctr"/>
            <a:r>
              <a:rPr lang="en-US" dirty="0">
                <a:solidFill>
                  <a:schemeClr val="bg1"/>
                </a:solidFill>
              </a:rPr>
              <a:t>The Central Research Institute for Machine Building, Federal State Unitary Enterprise is a head scientific and research institution of the Federal Space Agency. For over 60 years the Institute has been participating in development of substantially all launch vehicles (LV), manned spacecraft (SC), orbital stations and unmanned SC.</a:t>
            </a:r>
            <a:endParaRPr lang="ru-RU" dirty="0">
              <a:solidFill>
                <a:schemeClr val="bg1"/>
              </a:solidFill>
            </a:endParaRPr>
          </a:p>
        </p:txBody>
      </p:sp>
      <p:grpSp>
        <p:nvGrpSpPr>
          <p:cNvPr id="22" name="Группа 16"/>
          <p:cNvGrpSpPr/>
          <p:nvPr/>
        </p:nvGrpSpPr>
        <p:grpSpPr>
          <a:xfrm>
            <a:off x="192360" y="-7268"/>
            <a:ext cx="1139280" cy="1139280"/>
            <a:chOff x="152400" y="-228600"/>
            <a:chExt cx="1524000" cy="1524000"/>
          </a:xfrm>
        </p:grpSpPr>
        <p:pic>
          <p:nvPicPr>
            <p:cNvPr id="25" name="Рисунок 24" descr="globus.gif"/>
            <p:cNvPicPr>
              <a:picLocks noChangeAspect="1"/>
            </p:cNvPicPr>
            <p:nvPr/>
          </p:nvPicPr>
          <p:blipFill>
            <a:blip r:embed="rId4" cstate="print"/>
            <a:stretch>
              <a:fillRect/>
            </a:stretch>
          </p:blipFill>
          <p:spPr>
            <a:xfrm>
              <a:off x="495300" y="152400"/>
              <a:ext cx="838200" cy="838200"/>
            </a:xfrm>
            <a:prstGeom prst="rect">
              <a:avLst/>
            </a:prstGeom>
          </p:spPr>
        </p:pic>
        <p:pic>
          <p:nvPicPr>
            <p:cNvPr id="27" name="Рисунок 26" descr="logo_.gif"/>
            <p:cNvPicPr>
              <a:picLocks noChangeAspect="1"/>
            </p:cNvPicPr>
            <p:nvPr/>
          </p:nvPicPr>
          <p:blipFill>
            <a:blip r:embed="rId5" cstate="print"/>
            <a:stretch>
              <a:fillRect/>
            </a:stretch>
          </p:blipFill>
          <p:spPr>
            <a:xfrm>
              <a:off x="152400" y="-228600"/>
              <a:ext cx="1524000" cy="1524000"/>
            </a:xfrm>
            <a:prstGeom prst="rect">
              <a:avLst/>
            </a:prstGeom>
          </p:spPr>
        </p:pic>
      </p:grpSp>
      <p:sp>
        <p:nvSpPr>
          <p:cNvPr id="17" name="TextBox 16"/>
          <p:cNvSpPr txBox="1"/>
          <p:nvPr/>
        </p:nvSpPr>
        <p:spPr>
          <a:xfrm>
            <a:off x="1331639" y="175355"/>
            <a:ext cx="7810475" cy="830997"/>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CENTRAL ENGINEERING RESEARCH INSTITUTE FOR MACHINE BUILDING (TSNIIMASH)</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Picture 4" descr="D:\!Рабочая\ФТА\Презентация_ФТА\Годовые отчеты\кнопки\кнопка-04.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332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0" y="1340768"/>
            <a:ext cx="5796136" cy="2448272"/>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 name="Picture 2" descr="File:Russia Moscow oblast location map.svg"/>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33011" y="1327820"/>
            <a:ext cx="2810281" cy="26595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2909" y="1656963"/>
            <a:ext cx="5429211" cy="1815882"/>
          </a:xfrm>
          <a:prstGeom prst="rect">
            <a:avLst/>
          </a:prstGeom>
          <a:noFill/>
        </p:spPr>
        <p:txBody>
          <a:bodyPr wrap="square" rtlCol="0">
            <a:spAutoFit/>
          </a:bodyPr>
          <a:lstStyle/>
          <a:p>
            <a:pPr algn="just"/>
            <a:r>
              <a:rPr lang="en-US" sz="1400" b="1" dirty="0" smtClean="0"/>
              <a:t>«The Finance and Technology Academy (FTA)» are located in </a:t>
            </a:r>
            <a:r>
              <a:rPr lang="en-US" sz="1400" b="1" dirty="0" err="1" smtClean="0"/>
              <a:t>Korolyov</a:t>
            </a:r>
            <a:r>
              <a:rPr lang="en-US" sz="1400" b="1" dirty="0" smtClean="0"/>
              <a:t>.</a:t>
            </a:r>
            <a:endParaRPr lang="ru-RU" sz="1400" b="1" dirty="0" smtClean="0"/>
          </a:p>
          <a:p>
            <a:pPr algn="just"/>
            <a:r>
              <a:rPr lang="en-US" sz="1400" b="1" dirty="0" err="1" smtClean="0"/>
              <a:t>Korolyov</a:t>
            </a:r>
            <a:r>
              <a:rPr lang="en-US" sz="1400" b="1" dirty="0" smtClean="0"/>
              <a:t> is an industrial and science city in Moscow region, Russia, well known as the cradle of Russian space exploration. </a:t>
            </a:r>
            <a:r>
              <a:rPr lang="en-US" sz="1400" dirty="0"/>
              <a:t>Population: </a:t>
            </a:r>
            <a:r>
              <a:rPr lang="en-US" sz="1400" dirty="0" smtClean="0"/>
              <a:t>183,402</a:t>
            </a:r>
            <a:endParaRPr lang="ru-RU" sz="1400" dirty="0" smtClean="0"/>
          </a:p>
          <a:p>
            <a:pPr algn="just"/>
            <a:endParaRPr lang="ru-RU" sz="1400" b="1" dirty="0" smtClean="0"/>
          </a:p>
          <a:p>
            <a:pPr algn="just"/>
            <a:r>
              <a:rPr lang="en-US" sz="1400" b="1" dirty="0" smtClean="0"/>
              <a:t>Mission Control Center is located in </a:t>
            </a:r>
            <a:r>
              <a:rPr lang="en-US" sz="1400" b="1" dirty="0" err="1" smtClean="0"/>
              <a:t>Korolyov</a:t>
            </a:r>
            <a:r>
              <a:rPr lang="en-US" sz="1400" b="1" dirty="0" smtClean="0"/>
              <a:t>.</a:t>
            </a:r>
            <a:endParaRPr lang="ru-RU" sz="1400" b="1" dirty="0" smtClean="0"/>
          </a:p>
          <a:p>
            <a:pPr algn="just"/>
            <a:r>
              <a:rPr lang="en-US" sz="1400" b="1" dirty="0" err="1" smtClean="0"/>
              <a:t>Korolyov</a:t>
            </a:r>
            <a:r>
              <a:rPr lang="en-US" sz="1400" b="1" dirty="0" smtClean="0"/>
              <a:t> hosts the International Space Olympics, an annual competition for young people, to promote space related research.</a:t>
            </a:r>
            <a:endParaRPr lang="ru-RU" sz="1400" b="1" dirty="0"/>
          </a:p>
        </p:txBody>
      </p:sp>
      <p:grpSp>
        <p:nvGrpSpPr>
          <p:cNvPr id="3" name="Группа 2"/>
          <p:cNvGrpSpPr/>
          <p:nvPr/>
        </p:nvGrpSpPr>
        <p:grpSpPr>
          <a:xfrm>
            <a:off x="324355" y="4149080"/>
            <a:ext cx="8568125" cy="2467645"/>
            <a:chOff x="194875" y="4149079"/>
            <a:chExt cx="8750887" cy="2520281"/>
          </a:xfrm>
        </p:grpSpPr>
        <p:pic>
          <p:nvPicPr>
            <p:cNvPr id="4099" name="Picture 3" descr="C:\Users\vaivanov\Desktop\doroga2014\13698132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4149080"/>
              <a:ext cx="3780420" cy="2520280"/>
            </a:xfrm>
            <a:prstGeom prst="rect">
              <a:avLst/>
            </a:prstGeom>
            <a:solidFill>
              <a:schemeClr val="bg1"/>
            </a:solidFill>
            <a:ln w="76200">
              <a:solidFill>
                <a:schemeClr val="bg1"/>
              </a:solidFill>
            </a:ln>
          </p:spPr>
        </p:pic>
        <p:pic>
          <p:nvPicPr>
            <p:cNvPr id="4100" name="Picture 4" descr="C:\Users\vaivanov\Desktop\doroga2014\fta-buildi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2467" y="4149079"/>
              <a:ext cx="3943295" cy="252028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4098" name="Picture 2" descr="C:\Users\vaivanov\Desktop\doroga2014\a16eed9652579edebfde2b6756286ba50edbb148.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875" y="4149079"/>
              <a:ext cx="1642611" cy="2520281"/>
            </a:xfrm>
            <a:prstGeom prst="rect">
              <a:avLst/>
            </a:prstGeom>
            <a:solidFill>
              <a:schemeClr val="bg1"/>
            </a:solidFill>
            <a:ln w="76200">
              <a:solidFill>
                <a:schemeClr val="bg1"/>
              </a:solidFill>
            </a:ln>
          </p:spPr>
        </p:pic>
      </p:grpSp>
      <p:sp>
        <p:nvSpPr>
          <p:cNvPr id="15" name="Прямоугольник 14"/>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6" name="Группа 15"/>
          <p:cNvGrpSpPr/>
          <p:nvPr/>
        </p:nvGrpSpPr>
        <p:grpSpPr>
          <a:xfrm>
            <a:off x="192360" y="-7268"/>
            <a:ext cx="1139280" cy="1139280"/>
            <a:chOff x="152400" y="-228600"/>
            <a:chExt cx="1524000" cy="1524000"/>
          </a:xfrm>
        </p:grpSpPr>
        <p:pic>
          <p:nvPicPr>
            <p:cNvPr id="17" name="Рисунок 16" descr="globus.gif"/>
            <p:cNvPicPr>
              <a:picLocks noChangeAspect="1"/>
            </p:cNvPicPr>
            <p:nvPr/>
          </p:nvPicPr>
          <p:blipFill>
            <a:blip r:embed="rId8" cstate="print"/>
            <a:stretch>
              <a:fillRect/>
            </a:stretch>
          </p:blipFill>
          <p:spPr>
            <a:xfrm>
              <a:off x="495300" y="152400"/>
              <a:ext cx="838200" cy="838200"/>
            </a:xfrm>
            <a:prstGeom prst="rect">
              <a:avLst/>
            </a:prstGeom>
          </p:spPr>
        </p:pic>
        <p:pic>
          <p:nvPicPr>
            <p:cNvPr id="18" name="Рисунок 17" descr="logo_.gif"/>
            <p:cNvPicPr>
              <a:picLocks noChangeAspect="1"/>
            </p:cNvPicPr>
            <p:nvPr/>
          </p:nvPicPr>
          <p:blipFill>
            <a:blip r:embed="rId9" cstate="print"/>
            <a:stretch>
              <a:fillRect/>
            </a:stretch>
          </p:blipFill>
          <p:spPr>
            <a:xfrm>
              <a:off x="152400" y="-228600"/>
              <a:ext cx="1524000" cy="1524000"/>
            </a:xfrm>
            <a:prstGeom prst="rect">
              <a:avLst/>
            </a:prstGeom>
          </p:spPr>
        </p:pic>
      </p:grpSp>
      <p:sp>
        <p:nvSpPr>
          <p:cNvPr id="19" name="TextBox 18"/>
          <p:cNvSpPr txBox="1"/>
          <p:nvPr/>
        </p:nvSpPr>
        <p:spPr>
          <a:xfrm>
            <a:off x="1331640" y="329244"/>
            <a:ext cx="6912768" cy="523220"/>
          </a:xfrm>
          <a:prstGeom prst="rect">
            <a:avLst/>
          </a:prstGeom>
          <a:noFill/>
        </p:spPr>
        <p:txBody>
          <a:bodyPr wrap="square" rtlCol="0">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KOROLYOV</a:t>
            </a:r>
            <a:endParaRPr lang="ru-RU" sz="28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037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941" name="Text Box 4"/>
          <p:cNvSpPr txBox="1">
            <a:spLocks noChangeArrowheads="1"/>
          </p:cNvSpPr>
          <p:nvPr/>
        </p:nvSpPr>
        <p:spPr bwMode="auto">
          <a:xfrm>
            <a:off x="192363" y="1580699"/>
            <a:ext cx="2430696" cy="985394"/>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solidFill>
                  <a:schemeClr val="tx1"/>
                </a:solidFill>
              </a:rPr>
              <a:t>Information Technologies and Control Systems / Academy Department </a:t>
            </a:r>
            <a:endParaRPr lang="ru-RU" sz="1400" b="1" dirty="0">
              <a:solidFill>
                <a:schemeClr val="tx1"/>
              </a:solidFill>
            </a:endParaRPr>
          </a:p>
        </p:txBody>
      </p:sp>
      <p:sp>
        <p:nvSpPr>
          <p:cNvPr id="38919" name="AutoShape 6"/>
          <p:cNvSpPr>
            <a:spLocks noChangeAspect="1" noChangeArrowheads="1" noTextEdit="1"/>
          </p:cNvSpPr>
          <p:nvPr/>
        </p:nvSpPr>
        <p:spPr bwMode="gray">
          <a:xfrm flipH="1">
            <a:off x="4859338" y="2492375"/>
            <a:ext cx="909637" cy="1244600"/>
          </a:xfrm>
          <a:prstGeom prst="rect">
            <a:avLst/>
          </a:prstGeom>
          <a:noFill/>
          <a:ln w="9525">
            <a:noFill/>
            <a:miter lim="800000"/>
            <a:headEnd/>
            <a:tailEnd/>
          </a:ln>
        </p:spPr>
        <p:txBody>
          <a:bodyPr lIns="91413" tIns="45707" rIns="91413" bIns="45707"/>
          <a:lstStyle/>
          <a:p>
            <a:endParaRPr lang="ru-RU" dirty="0"/>
          </a:p>
        </p:txBody>
      </p:sp>
      <p:sp>
        <p:nvSpPr>
          <p:cNvPr id="67" name="Text Box 4"/>
          <p:cNvSpPr txBox="1">
            <a:spLocks noChangeArrowheads="1"/>
          </p:cNvSpPr>
          <p:nvPr/>
        </p:nvSpPr>
        <p:spPr bwMode="auto">
          <a:xfrm>
            <a:off x="192363" y="2666835"/>
            <a:ext cx="2430696" cy="745013"/>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Information Security / Academy Department </a:t>
            </a:r>
            <a:endParaRPr lang="ru-RU" b="1" dirty="0"/>
          </a:p>
        </p:txBody>
      </p:sp>
      <p:sp>
        <p:nvSpPr>
          <p:cNvPr id="69" name="Text Box 4"/>
          <p:cNvSpPr txBox="1">
            <a:spLocks noChangeArrowheads="1"/>
          </p:cNvSpPr>
          <p:nvPr/>
        </p:nvSpPr>
        <p:spPr bwMode="auto">
          <a:xfrm>
            <a:off x="192363" y="3536239"/>
            <a:ext cx="2430696" cy="954081"/>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Mathematics and Science Education / Academy Department </a:t>
            </a:r>
            <a:endParaRPr lang="ru-RU" b="1" dirty="0"/>
          </a:p>
        </p:txBody>
      </p:sp>
      <p:sp>
        <p:nvSpPr>
          <p:cNvPr id="73" name="Text Box 4"/>
          <p:cNvSpPr txBox="1">
            <a:spLocks noChangeArrowheads="1"/>
          </p:cNvSpPr>
          <p:nvPr/>
        </p:nvSpPr>
        <p:spPr bwMode="auto">
          <a:xfrm>
            <a:off x="192363" y="4599793"/>
            <a:ext cx="2430696" cy="744848"/>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Engineering and Technologies / Academy </a:t>
            </a:r>
            <a:r>
              <a:rPr lang="en-US" b="1" dirty="0" smtClean="0"/>
              <a:t>Department  </a:t>
            </a:r>
            <a:endParaRPr lang="ru-RU" b="1" dirty="0"/>
          </a:p>
        </p:txBody>
      </p:sp>
      <p:sp>
        <p:nvSpPr>
          <p:cNvPr id="78" name="Text Box 4"/>
          <p:cNvSpPr txBox="1">
            <a:spLocks noChangeArrowheads="1"/>
          </p:cNvSpPr>
          <p:nvPr/>
        </p:nvSpPr>
        <p:spPr bwMode="auto">
          <a:xfrm>
            <a:off x="6264188" y="1579840"/>
            <a:ext cx="2628292" cy="1393339"/>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Information technology of missile telemetry /Enterprise Department / NPO “Measuring equipment” (</a:t>
            </a:r>
            <a:r>
              <a:rPr lang="en-US" dirty="0" err="1"/>
              <a:t>Korolev</a:t>
            </a:r>
            <a:r>
              <a:rPr lang="en-US" dirty="0"/>
              <a:t>, Moscow region) </a:t>
            </a:r>
            <a:endParaRPr lang="ru-RU" dirty="0"/>
          </a:p>
        </p:txBody>
      </p:sp>
      <p:sp>
        <p:nvSpPr>
          <p:cNvPr id="79" name="Text Box 4"/>
          <p:cNvSpPr txBox="1">
            <a:spLocks noChangeArrowheads="1"/>
          </p:cNvSpPr>
          <p:nvPr/>
        </p:nvSpPr>
        <p:spPr bwMode="auto">
          <a:xfrm>
            <a:off x="6264188" y="3068960"/>
            <a:ext cx="2628292" cy="1649798"/>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Management and information technology in space systems /Enterprise Department / NII Space systems under the name of </a:t>
            </a:r>
            <a:r>
              <a:rPr lang="en-US" dirty="0" err="1"/>
              <a:t>A.Maksimov</a:t>
            </a:r>
            <a:r>
              <a:rPr lang="en-US" dirty="0"/>
              <a:t> (</a:t>
            </a:r>
            <a:r>
              <a:rPr lang="en-US" dirty="0" err="1"/>
              <a:t>Yubeleynyy</a:t>
            </a:r>
            <a:r>
              <a:rPr lang="en-US" dirty="0"/>
              <a:t>, Moscow region</a:t>
            </a:r>
            <a:r>
              <a:rPr lang="en-US" dirty="0" smtClean="0"/>
              <a:t>)</a:t>
            </a:r>
            <a:endParaRPr lang="ru-RU" dirty="0"/>
          </a:p>
        </p:txBody>
      </p:sp>
      <p:sp>
        <p:nvSpPr>
          <p:cNvPr id="82" name="Text Box 4"/>
          <p:cNvSpPr txBox="1">
            <a:spLocks noChangeArrowheads="1"/>
          </p:cNvSpPr>
          <p:nvPr/>
        </p:nvSpPr>
        <p:spPr bwMode="auto">
          <a:xfrm>
            <a:off x="192363" y="5455616"/>
            <a:ext cx="2430696" cy="954081"/>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Quality and Standardization Management/ Academy Department </a:t>
            </a:r>
            <a:endParaRPr lang="ru-RU" b="1" dirty="0"/>
          </a:p>
        </p:txBody>
      </p:sp>
      <p:sp>
        <p:nvSpPr>
          <p:cNvPr id="84" name="Text Box 4"/>
          <p:cNvSpPr txBox="1">
            <a:spLocks noChangeArrowheads="1"/>
          </p:cNvSpPr>
          <p:nvPr/>
        </p:nvSpPr>
        <p:spPr bwMode="auto">
          <a:xfrm>
            <a:off x="6264188" y="4797152"/>
            <a:ext cx="2628292" cy="1612545"/>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Quality management and research in the field of new materials and technologies/ Enterprise Department/ at JSC “</a:t>
            </a:r>
            <a:r>
              <a:rPr lang="en-US" dirty="0" err="1"/>
              <a:t>Kompozit</a:t>
            </a:r>
            <a:r>
              <a:rPr lang="en-US" dirty="0"/>
              <a:t>” (</a:t>
            </a:r>
            <a:r>
              <a:rPr lang="en-US" dirty="0" err="1"/>
              <a:t>Korolev</a:t>
            </a:r>
            <a:r>
              <a:rPr lang="en-US" dirty="0"/>
              <a:t>, Moscow region) </a:t>
            </a:r>
            <a:endParaRPr lang="ru-RU" dirty="0"/>
          </a:p>
        </p:txBody>
      </p:sp>
      <p:sp>
        <p:nvSpPr>
          <p:cNvPr id="38" name="Прямоугольник 37"/>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0" name="Группа 39"/>
          <p:cNvGrpSpPr/>
          <p:nvPr/>
        </p:nvGrpSpPr>
        <p:grpSpPr>
          <a:xfrm>
            <a:off x="192360" y="-7268"/>
            <a:ext cx="1139280" cy="1139280"/>
            <a:chOff x="152400" y="-228600"/>
            <a:chExt cx="1524000" cy="1524000"/>
          </a:xfrm>
        </p:grpSpPr>
        <p:pic>
          <p:nvPicPr>
            <p:cNvPr id="41" name="Рисунок 40" descr="globus.gif"/>
            <p:cNvPicPr>
              <a:picLocks noChangeAspect="1"/>
            </p:cNvPicPr>
            <p:nvPr/>
          </p:nvPicPr>
          <p:blipFill>
            <a:blip r:embed="rId3" cstate="print"/>
            <a:stretch>
              <a:fillRect/>
            </a:stretch>
          </p:blipFill>
          <p:spPr>
            <a:xfrm>
              <a:off x="495300" y="152400"/>
              <a:ext cx="838200" cy="838200"/>
            </a:xfrm>
            <a:prstGeom prst="rect">
              <a:avLst/>
            </a:prstGeom>
          </p:spPr>
        </p:pic>
        <p:pic>
          <p:nvPicPr>
            <p:cNvPr id="42" name="Рисунок 41" descr="logo_.gif"/>
            <p:cNvPicPr>
              <a:picLocks noChangeAspect="1"/>
            </p:cNvPicPr>
            <p:nvPr/>
          </p:nvPicPr>
          <p:blipFill>
            <a:blip r:embed="rId4" cstate="print"/>
            <a:stretch>
              <a:fillRect/>
            </a:stretch>
          </p:blipFill>
          <p:spPr>
            <a:xfrm>
              <a:off x="152400" y="-228600"/>
              <a:ext cx="1524000" cy="1524000"/>
            </a:xfrm>
            <a:prstGeom prst="rect">
              <a:avLst/>
            </a:prstGeom>
          </p:spPr>
        </p:pic>
      </p:grpSp>
      <p:sp>
        <p:nvSpPr>
          <p:cNvPr id="44" name="TextBox 43"/>
          <p:cNvSpPr txBox="1"/>
          <p:nvPr/>
        </p:nvSpPr>
        <p:spPr>
          <a:xfrm>
            <a:off x="1331640" y="331539"/>
            <a:ext cx="7812360" cy="461665"/>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INFORMATION AND TECHNOLOGY FACULTY</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7" name="Группа 6"/>
          <p:cNvGrpSpPr/>
          <p:nvPr/>
        </p:nvGrpSpPr>
        <p:grpSpPr>
          <a:xfrm>
            <a:off x="2338623" y="1553028"/>
            <a:ext cx="2811451" cy="3604164"/>
            <a:chOff x="2338623" y="1567452"/>
            <a:chExt cx="2811451" cy="3604164"/>
          </a:xfrm>
        </p:grpSpPr>
        <p:sp>
          <p:nvSpPr>
            <p:cNvPr id="48" name="Стрелка вправо 47"/>
            <p:cNvSpPr/>
            <p:nvPr/>
          </p:nvSpPr>
          <p:spPr>
            <a:xfrm rot="12600000">
              <a:off x="2592380" y="3290496"/>
              <a:ext cx="18722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Стрелка вправо 48"/>
            <p:cNvSpPr/>
            <p:nvPr/>
          </p:nvSpPr>
          <p:spPr>
            <a:xfrm rot="10800000">
              <a:off x="2699792" y="3833259"/>
              <a:ext cx="18722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трелка вправо 49"/>
            <p:cNvSpPr/>
            <p:nvPr/>
          </p:nvSpPr>
          <p:spPr>
            <a:xfrm rot="9000000">
              <a:off x="2584211" y="4310300"/>
              <a:ext cx="214314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Стрелка вправо 50"/>
            <p:cNvSpPr/>
            <p:nvPr/>
          </p:nvSpPr>
          <p:spPr>
            <a:xfrm rot="8100000">
              <a:off x="2338623" y="4811576"/>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Стрелка вправо 51"/>
            <p:cNvSpPr/>
            <p:nvPr/>
          </p:nvSpPr>
          <p:spPr>
            <a:xfrm rot="13500000">
              <a:off x="2338623" y="2793158"/>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8" name="Стрелка вправо 57"/>
          <p:cNvSpPr/>
          <p:nvPr/>
        </p:nvSpPr>
        <p:spPr>
          <a:xfrm>
            <a:off x="4279241" y="3823891"/>
            <a:ext cx="18722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Стрелка вправо 61"/>
          <p:cNvSpPr/>
          <p:nvPr/>
        </p:nvSpPr>
        <p:spPr>
          <a:xfrm rot="18900000">
            <a:off x="3701167" y="2786096"/>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Стрелка вправо 62"/>
          <p:cNvSpPr/>
          <p:nvPr/>
        </p:nvSpPr>
        <p:spPr>
          <a:xfrm rot="2700000">
            <a:off x="3701167" y="4863992"/>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AutoShape 32"/>
          <p:cNvSpPr>
            <a:spLocks noChangeArrowheads="1"/>
          </p:cNvSpPr>
          <p:nvPr/>
        </p:nvSpPr>
        <p:spPr bwMode="gray">
          <a:xfrm>
            <a:off x="3120100" y="2733562"/>
            <a:ext cx="2604028" cy="2495638"/>
          </a:xfrm>
          <a:prstGeom prst="ellipse">
            <a:avLst/>
          </a:prstGeom>
          <a:gradFill flip="none" rotWithShape="1">
            <a:gsLst>
              <a:gs pos="0">
                <a:srgbClr val="00B0F0">
                  <a:shade val="67500"/>
                  <a:satMod val="115000"/>
                </a:srgbClr>
              </a:gs>
              <a:gs pos="100000">
                <a:srgbClr val="00B0F0">
                  <a:shade val="100000"/>
                  <a:satMod val="115000"/>
                </a:srgbClr>
              </a:gs>
            </a:gsLst>
            <a:lin ang="16200000" scaled="1"/>
            <a:tileRect/>
          </a:gra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r>
              <a:rPr lang="en-US" sz="2400" b="1" dirty="0">
                <a:solidFill>
                  <a:schemeClr val="bg1"/>
                </a:solidFill>
              </a:rPr>
              <a:t>Information</a:t>
            </a:r>
          </a:p>
          <a:p>
            <a:pPr algn="ctr"/>
            <a:r>
              <a:rPr lang="en-US" sz="2400" b="1" dirty="0">
                <a:solidFill>
                  <a:schemeClr val="bg1"/>
                </a:solidFill>
              </a:rPr>
              <a:t>and Technology</a:t>
            </a:r>
          </a:p>
          <a:p>
            <a:pPr algn="ctr"/>
            <a:r>
              <a:rPr lang="en-US" sz="2400" b="1" dirty="0">
                <a:solidFill>
                  <a:schemeClr val="bg1"/>
                </a:solidFill>
              </a:rPr>
              <a:t>Faculty</a:t>
            </a:r>
          </a:p>
        </p:txBody>
      </p:sp>
    </p:spTree>
    <p:extLst>
      <p:ext uri="{BB962C8B-B14F-4D97-AF65-F5344CB8AC3E}">
        <p14:creationId xmlns:p14="http://schemas.microsoft.com/office/powerpoint/2010/main" val="30469140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941" name="Text Box 4"/>
          <p:cNvSpPr txBox="1">
            <a:spLocks noChangeArrowheads="1"/>
          </p:cNvSpPr>
          <p:nvPr/>
        </p:nvSpPr>
        <p:spPr bwMode="auto">
          <a:xfrm>
            <a:off x="192363" y="1580699"/>
            <a:ext cx="2430696" cy="985394"/>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solidFill>
                  <a:schemeClr val="tx1"/>
                </a:solidFill>
              </a:rPr>
              <a:t>Accounting and Auditing Department </a:t>
            </a:r>
          </a:p>
        </p:txBody>
      </p:sp>
      <p:sp>
        <p:nvSpPr>
          <p:cNvPr id="38919" name="AutoShape 6"/>
          <p:cNvSpPr>
            <a:spLocks noChangeAspect="1" noChangeArrowheads="1" noTextEdit="1"/>
          </p:cNvSpPr>
          <p:nvPr/>
        </p:nvSpPr>
        <p:spPr bwMode="gray">
          <a:xfrm flipH="1">
            <a:off x="4859338" y="2492375"/>
            <a:ext cx="909637" cy="1244600"/>
          </a:xfrm>
          <a:prstGeom prst="rect">
            <a:avLst/>
          </a:prstGeom>
          <a:noFill/>
          <a:ln w="9525">
            <a:noFill/>
            <a:miter lim="800000"/>
            <a:headEnd/>
            <a:tailEnd/>
          </a:ln>
        </p:spPr>
        <p:txBody>
          <a:bodyPr lIns="91413" tIns="45707" rIns="91413" bIns="45707"/>
          <a:lstStyle/>
          <a:p>
            <a:endParaRPr lang="ru-RU" dirty="0"/>
          </a:p>
        </p:txBody>
      </p:sp>
      <p:sp>
        <p:nvSpPr>
          <p:cNvPr id="67" name="Text Box 4"/>
          <p:cNvSpPr txBox="1">
            <a:spLocks noChangeArrowheads="1"/>
          </p:cNvSpPr>
          <p:nvPr/>
        </p:nvSpPr>
        <p:spPr bwMode="auto">
          <a:xfrm>
            <a:off x="192363" y="2666835"/>
            <a:ext cx="2430696" cy="745013"/>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Finance and Economic Analysis Department </a:t>
            </a:r>
          </a:p>
        </p:txBody>
      </p:sp>
      <p:sp>
        <p:nvSpPr>
          <p:cNvPr id="69" name="Text Box 4"/>
          <p:cNvSpPr txBox="1">
            <a:spLocks noChangeArrowheads="1"/>
          </p:cNvSpPr>
          <p:nvPr/>
        </p:nvSpPr>
        <p:spPr bwMode="auto">
          <a:xfrm>
            <a:off x="192363" y="3536239"/>
            <a:ext cx="2430696" cy="954081"/>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Department of Economics </a:t>
            </a:r>
          </a:p>
        </p:txBody>
      </p:sp>
      <p:sp>
        <p:nvSpPr>
          <p:cNvPr id="73" name="Text Box 4"/>
          <p:cNvSpPr txBox="1">
            <a:spLocks noChangeArrowheads="1"/>
          </p:cNvSpPr>
          <p:nvPr/>
        </p:nvSpPr>
        <p:spPr bwMode="auto">
          <a:xfrm>
            <a:off x="192363" y="4599793"/>
            <a:ext cx="2430696" cy="744848"/>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Banking Department </a:t>
            </a:r>
          </a:p>
        </p:txBody>
      </p:sp>
      <p:sp>
        <p:nvSpPr>
          <p:cNvPr id="78" name="Text Box 4"/>
          <p:cNvSpPr txBox="1">
            <a:spLocks noChangeArrowheads="1"/>
          </p:cNvSpPr>
          <p:nvPr/>
        </p:nvSpPr>
        <p:spPr bwMode="auto">
          <a:xfrm>
            <a:off x="6264188" y="1579840"/>
            <a:ext cx="2628292" cy="1393339"/>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Corporate management accounting at JSC /Enterprise Department / Tactical missiles corporation“ (</a:t>
            </a:r>
            <a:r>
              <a:rPr lang="en-US" dirty="0" err="1"/>
              <a:t>Korolev</a:t>
            </a:r>
            <a:r>
              <a:rPr lang="en-US" dirty="0"/>
              <a:t>, Moscow region) </a:t>
            </a:r>
          </a:p>
        </p:txBody>
      </p:sp>
      <p:sp>
        <p:nvSpPr>
          <p:cNvPr id="79" name="Text Box 4"/>
          <p:cNvSpPr txBox="1">
            <a:spLocks noChangeArrowheads="1"/>
          </p:cNvSpPr>
          <p:nvPr/>
        </p:nvSpPr>
        <p:spPr bwMode="auto">
          <a:xfrm>
            <a:off x="6264188" y="3068960"/>
            <a:ext cx="2628292" cy="1649798"/>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Banking </a:t>
            </a:r>
            <a:r>
              <a:rPr lang="en-US" dirty="0" smtClean="0"/>
              <a:t>/</a:t>
            </a:r>
          </a:p>
          <a:p>
            <a:r>
              <a:rPr lang="en-US" dirty="0" smtClean="0"/>
              <a:t>Enterprise </a:t>
            </a:r>
            <a:r>
              <a:rPr lang="en-US" dirty="0"/>
              <a:t>Department </a:t>
            </a:r>
            <a:r>
              <a:rPr lang="en-US" dirty="0" smtClean="0"/>
              <a:t>/</a:t>
            </a:r>
          </a:p>
          <a:p>
            <a:r>
              <a:rPr lang="en-US" dirty="0" smtClean="0"/>
              <a:t>JSB </a:t>
            </a:r>
            <a:r>
              <a:rPr lang="en-US" dirty="0"/>
              <a:t>“Legion” (</a:t>
            </a:r>
            <a:r>
              <a:rPr lang="en-US" dirty="0" err="1" smtClean="0"/>
              <a:t>Korolev</a:t>
            </a:r>
            <a:r>
              <a:rPr lang="en-US" dirty="0" smtClean="0"/>
              <a:t>,</a:t>
            </a:r>
          </a:p>
          <a:p>
            <a:r>
              <a:rPr lang="en-US" dirty="0" smtClean="0"/>
              <a:t>Moscow </a:t>
            </a:r>
            <a:r>
              <a:rPr lang="en-US" dirty="0"/>
              <a:t>Region) </a:t>
            </a:r>
          </a:p>
        </p:txBody>
      </p:sp>
      <p:sp>
        <p:nvSpPr>
          <p:cNvPr id="82" name="Text Box 4"/>
          <p:cNvSpPr txBox="1">
            <a:spLocks noChangeArrowheads="1"/>
          </p:cNvSpPr>
          <p:nvPr/>
        </p:nvSpPr>
        <p:spPr bwMode="auto">
          <a:xfrm>
            <a:off x="192363" y="5455616"/>
            <a:ext cx="2430696" cy="954081"/>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Department of Management accounting </a:t>
            </a:r>
          </a:p>
        </p:txBody>
      </p:sp>
      <p:sp>
        <p:nvSpPr>
          <p:cNvPr id="84" name="Text Box 4"/>
          <p:cNvSpPr txBox="1">
            <a:spLocks noChangeArrowheads="1"/>
          </p:cNvSpPr>
          <p:nvPr/>
        </p:nvSpPr>
        <p:spPr bwMode="auto">
          <a:xfrm>
            <a:off x="6264188" y="4797152"/>
            <a:ext cx="2628292" cy="1612545"/>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Custom Business /Enterprise Department / </a:t>
            </a:r>
            <a:r>
              <a:rPr lang="en-US" dirty="0" err="1"/>
              <a:t>Shchelkovo</a:t>
            </a:r>
            <a:r>
              <a:rPr lang="en-US" dirty="0"/>
              <a:t> customs terminal (</a:t>
            </a:r>
            <a:r>
              <a:rPr lang="en-US" dirty="0" err="1"/>
              <a:t>Shchelkovo</a:t>
            </a:r>
            <a:r>
              <a:rPr lang="en-US" dirty="0"/>
              <a:t>, Moscow Region)</a:t>
            </a:r>
          </a:p>
        </p:txBody>
      </p:sp>
      <p:sp>
        <p:nvSpPr>
          <p:cNvPr id="38" name="Прямоугольник 37"/>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0" name="Группа 39"/>
          <p:cNvGrpSpPr/>
          <p:nvPr/>
        </p:nvGrpSpPr>
        <p:grpSpPr>
          <a:xfrm>
            <a:off x="192360" y="-7268"/>
            <a:ext cx="1139280" cy="1139280"/>
            <a:chOff x="152400" y="-228600"/>
            <a:chExt cx="1524000" cy="1524000"/>
          </a:xfrm>
        </p:grpSpPr>
        <p:pic>
          <p:nvPicPr>
            <p:cNvPr id="41" name="Рисунок 40" descr="globus.gif"/>
            <p:cNvPicPr>
              <a:picLocks noChangeAspect="1"/>
            </p:cNvPicPr>
            <p:nvPr/>
          </p:nvPicPr>
          <p:blipFill>
            <a:blip r:embed="rId3" cstate="print"/>
            <a:stretch>
              <a:fillRect/>
            </a:stretch>
          </p:blipFill>
          <p:spPr>
            <a:xfrm>
              <a:off x="495300" y="152400"/>
              <a:ext cx="838200" cy="838200"/>
            </a:xfrm>
            <a:prstGeom prst="rect">
              <a:avLst/>
            </a:prstGeom>
          </p:spPr>
        </p:pic>
        <p:pic>
          <p:nvPicPr>
            <p:cNvPr id="42" name="Рисунок 41" descr="logo_.gif"/>
            <p:cNvPicPr>
              <a:picLocks noChangeAspect="1"/>
            </p:cNvPicPr>
            <p:nvPr/>
          </p:nvPicPr>
          <p:blipFill>
            <a:blip r:embed="rId4" cstate="print"/>
            <a:stretch>
              <a:fillRect/>
            </a:stretch>
          </p:blipFill>
          <p:spPr>
            <a:xfrm>
              <a:off x="152400" y="-228600"/>
              <a:ext cx="1524000" cy="1524000"/>
            </a:xfrm>
            <a:prstGeom prst="rect">
              <a:avLst/>
            </a:prstGeom>
          </p:spPr>
        </p:pic>
      </p:grpSp>
      <p:sp>
        <p:nvSpPr>
          <p:cNvPr id="44" name="TextBox 43"/>
          <p:cNvSpPr txBox="1"/>
          <p:nvPr/>
        </p:nvSpPr>
        <p:spPr>
          <a:xfrm>
            <a:off x="1331640" y="329244"/>
            <a:ext cx="7812360" cy="523220"/>
          </a:xfrm>
          <a:prstGeom prst="rect">
            <a:avLst/>
          </a:prstGeom>
          <a:noFill/>
        </p:spPr>
        <p:txBody>
          <a:bodyPr wrap="square" rtlCol="0">
            <a:spAutoFit/>
          </a:bodyPr>
          <a:lstStyle/>
          <a:p>
            <a:r>
              <a:rPr lang="en-US" sz="2800" b="1" dirty="0">
                <a:solidFill>
                  <a:schemeClr val="tx1">
                    <a:lumMod val="65000"/>
                    <a:lumOff val="35000"/>
                  </a:schemeClr>
                </a:solidFill>
                <a:latin typeface="Arial" panose="020B0604020202020204" pitchFamily="34" charset="0"/>
                <a:cs typeface="Arial" panose="020B0604020202020204" pitchFamily="34" charset="0"/>
              </a:rPr>
              <a:t>FACULTY OF FINANCE AND ECONOMICS</a:t>
            </a:r>
          </a:p>
        </p:txBody>
      </p:sp>
      <p:grpSp>
        <p:nvGrpSpPr>
          <p:cNvPr id="7" name="Группа 6"/>
          <p:cNvGrpSpPr/>
          <p:nvPr/>
        </p:nvGrpSpPr>
        <p:grpSpPr>
          <a:xfrm>
            <a:off x="2338623" y="1553028"/>
            <a:ext cx="2811451" cy="3604164"/>
            <a:chOff x="2338623" y="1567452"/>
            <a:chExt cx="2811451" cy="3604164"/>
          </a:xfrm>
        </p:grpSpPr>
        <p:sp>
          <p:nvSpPr>
            <p:cNvPr id="48" name="Стрелка вправо 47"/>
            <p:cNvSpPr/>
            <p:nvPr/>
          </p:nvSpPr>
          <p:spPr>
            <a:xfrm rot="12600000">
              <a:off x="2592380" y="3290496"/>
              <a:ext cx="18722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Стрелка вправо 48"/>
            <p:cNvSpPr/>
            <p:nvPr/>
          </p:nvSpPr>
          <p:spPr>
            <a:xfrm rot="10800000">
              <a:off x="2699792" y="3833259"/>
              <a:ext cx="18722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трелка вправо 49"/>
            <p:cNvSpPr/>
            <p:nvPr/>
          </p:nvSpPr>
          <p:spPr>
            <a:xfrm rot="9000000">
              <a:off x="2584211" y="4310300"/>
              <a:ext cx="214314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Стрелка вправо 50"/>
            <p:cNvSpPr/>
            <p:nvPr/>
          </p:nvSpPr>
          <p:spPr>
            <a:xfrm rot="8100000">
              <a:off x="2338623" y="4811576"/>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Стрелка вправо 51"/>
            <p:cNvSpPr/>
            <p:nvPr/>
          </p:nvSpPr>
          <p:spPr>
            <a:xfrm rot="13500000">
              <a:off x="2338623" y="2793158"/>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8" name="Стрелка вправо 57"/>
          <p:cNvSpPr/>
          <p:nvPr/>
        </p:nvSpPr>
        <p:spPr>
          <a:xfrm>
            <a:off x="4279241" y="3823891"/>
            <a:ext cx="18722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Стрелка вправо 61"/>
          <p:cNvSpPr/>
          <p:nvPr/>
        </p:nvSpPr>
        <p:spPr>
          <a:xfrm rot="18900000">
            <a:off x="3701167" y="2786096"/>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Стрелка вправо 62"/>
          <p:cNvSpPr/>
          <p:nvPr/>
        </p:nvSpPr>
        <p:spPr>
          <a:xfrm rot="2700000">
            <a:off x="3701167" y="4863992"/>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AutoShape 32"/>
          <p:cNvSpPr>
            <a:spLocks noChangeArrowheads="1"/>
          </p:cNvSpPr>
          <p:nvPr/>
        </p:nvSpPr>
        <p:spPr bwMode="gray">
          <a:xfrm>
            <a:off x="3120100" y="2733562"/>
            <a:ext cx="2604028" cy="2495638"/>
          </a:xfrm>
          <a:prstGeom prst="ellipse">
            <a:avLst/>
          </a:prstGeom>
          <a:gradFill flip="none" rotWithShape="1">
            <a:gsLst>
              <a:gs pos="0">
                <a:srgbClr val="00B0F0">
                  <a:shade val="67500"/>
                  <a:satMod val="115000"/>
                </a:srgbClr>
              </a:gs>
              <a:gs pos="100000">
                <a:srgbClr val="00B0F0">
                  <a:shade val="100000"/>
                  <a:satMod val="115000"/>
                </a:srgbClr>
              </a:gs>
            </a:gsLst>
            <a:lin ang="16200000" scaled="1"/>
            <a:tileRect/>
          </a:gra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r>
              <a:rPr lang="en-US" sz="2400" b="1" dirty="0">
                <a:solidFill>
                  <a:schemeClr val="bg1"/>
                </a:solidFill>
              </a:rPr>
              <a:t>Faculty </a:t>
            </a:r>
            <a:r>
              <a:rPr lang="en-US" sz="2400" b="1" dirty="0" smtClean="0">
                <a:solidFill>
                  <a:schemeClr val="bg1"/>
                </a:solidFill>
              </a:rPr>
              <a:t>of</a:t>
            </a:r>
          </a:p>
          <a:p>
            <a:pPr algn="ctr"/>
            <a:r>
              <a:rPr lang="en-US" sz="2400" b="1" dirty="0" smtClean="0">
                <a:solidFill>
                  <a:schemeClr val="bg1"/>
                </a:solidFill>
              </a:rPr>
              <a:t>finance and</a:t>
            </a:r>
          </a:p>
          <a:p>
            <a:pPr algn="ctr"/>
            <a:r>
              <a:rPr lang="en-US" sz="2400" b="1" dirty="0" smtClean="0">
                <a:solidFill>
                  <a:schemeClr val="bg1"/>
                </a:solidFill>
              </a:rPr>
              <a:t>economics</a:t>
            </a:r>
            <a:endParaRPr lang="en-US" sz="2400" b="1" dirty="0">
              <a:solidFill>
                <a:schemeClr val="bg1"/>
              </a:solidFill>
            </a:endParaRPr>
          </a:p>
        </p:txBody>
      </p:sp>
    </p:spTree>
    <p:extLst>
      <p:ext uri="{BB962C8B-B14F-4D97-AF65-F5344CB8AC3E}">
        <p14:creationId xmlns:p14="http://schemas.microsoft.com/office/powerpoint/2010/main" val="398732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941" name="Text Box 4"/>
          <p:cNvSpPr txBox="1">
            <a:spLocks noChangeArrowheads="1"/>
          </p:cNvSpPr>
          <p:nvPr/>
        </p:nvSpPr>
        <p:spPr bwMode="auto">
          <a:xfrm>
            <a:off x="192363" y="1580699"/>
            <a:ext cx="2430696" cy="985394"/>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1" dirty="0">
                <a:solidFill>
                  <a:schemeClr val="tx1"/>
                </a:solidFill>
              </a:rPr>
              <a:t>Department of Social and Humanities </a:t>
            </a:r>
          </a:p>
        </p:txBody>
      </p:sp>
      <p:sp>
        <p:nvSpPr>
          <p:cNvPr id="38919" name="AutoShape 6"/>
          <p:cNvSpPr>
            <a:spLocks noChangeAspect="1" noChangeArrowheads="1" noTextEdit="1"/>
          </p:cNvSpPr>
          <p:nvPr/>
        </p:nvSpPr>
        <p:spPr bwMode="gray">
          <a:xfrm flipH="1">
            <a:off x="4859338" y="2492375"/>
            <a:ext cx="909637" cy="1244600"/>
          </a:xfrm>
          <a:prstGeom prst="rect">
            <a:avLst/>
          </a:prstGeom>
          <a:noFill/>
          <a:ln w="9525">
            <a:noFill/>
            <a:miter lim="800000"/>
            <a:headEnd/>
            <a:tailEnd/>
          </a:ln>
        </p:spPr>
        <p:txBody>
          <a:bodyPr lIns="91413" tIns="45707" rIns="91413" bIns="45707"/>
          <a:lstStyle/>
          <a:p>
            <a:endParaRPr lang="ru-RU" dirty="0"/>
          </a:p>
        </p:txBody>
      </p:sp>
      <p:sp>
        <p:nvSpPr>
          <p:cNvPr id="69" name="Text Box 4"/>
          <p:cNvSpPr txBox="1">
            <a:spLocks noChangeArrowheads="1"/>
          </p:cNvSpPr>
          <p:nvPr/>
        </p:nvSpPr>
        <p:spPr bwMode="auto">
          <a:xfrm>
            <a:off x="192363" y="3536239"/>
            <a:ext cx="2430696" cy="954081"/>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Department of Applied Psychology </a:t>
            </a:r>
          </a:p>
        </p:txBody>
      </p:sp>
      <p:sp>
        <p:nvSpPr>
          <p:cNvPr id="78" name="Text Box 4"/>
          <p:cNvSpPr txBox="1">
            <a:spLocks noChangeArrowheads="1"/>
          </p:cNvSpPr>
          <p:nvPr/>
        </p:nvSpPr>
        <p:spPr bwMode="auto">
          <a:xfrm>
            <a:off x="6264188" y="1579840"/>
            <a:ext cx="2628292" cy="986253"/>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Scientific and educational center for humanities and social and economic researches </a:t>
            </a:r>
          </a:p>
        </p:txBody>
      </p:sp>
      <p:sp>
        <p:nvSpPr>
          <p:cNvPr id="82" name="Text Box 4"/>
          <p:cNvSpPr txBox="1">
            <a:spLocks noChangeArrowheads="1"/>
          </p:cNvSpPr>
          <p:nvPr/>
        </p:nvSpPr>
        <p:spPr bwMode="auto">
          <a:xfrm>
            <a:off x="192363" y="5455616"/>
            <a:ext cx="2430696" cy="954081"/>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a:solidFill>
                  <a:schemeClr val="tx1"/>
                </a:solidFill>
              </a:defRPr>
            </a:lvl1pPr>
          </a:lstStyle>
          <a:p>
            <a:r>
              <a:rPr lang="en-US" b="1" dirty="0"/>
              <a:t>Department of Foreign Languages </a:t>
            </a:r>
          </a:p>
        </p:txBody>
      </p:sp>
      <p:sp>
        <p:nvSpPr>
          <p:cNvPr id="84" name="Text Box 4"/>
          <p:cNvSpPr txBox="1">
            <a:spLocks noChangeArrowheads="1"/>
          </p:cNvSpPr>
          <p:nvPr/>
        </p:nvSpPr>
        <p:spPr bwMode="auto">
          <a:xfrm>
            <a:off x="6264188" y="5229200"/>
            <a:ext cx="2628292" cy="1180497"/>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algn="ctr">
              <a:defRPr sz="1400" b="1">
                <a:solidFill>
                  <a:schemeClr val="tx1"/>
                </a:solidFill>
              </a:defRPr>
            </a:lvl1pPr>
          </a:lstStyle>
          <a:p>
            <a:r>
              <a:rPr lang="en-US" dirty="0"/>
              <a:t>Linguistic Centre “LINGUA” including foreign languages courses and the courses of the Russian language for foreigners </a:t>
            </a:r>
          </a:p>
        </p:txBody>
      </p:sp>
      <p:sp>
        <p:nvSpPr>
          <p:cNvPr id="38" name="Прямоугольник 37"/>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0" name="Группа 39"/>
          <p:cNvGrpSpPr/>
          <p:nvPr/>
        </p:nvGrpSpPr>
        <p:grpSpPr>
          <a:xfrm>
            <a:off x="192360" y="-7268"/>
            <a:ext cx="1139280" cy="1139280"/>
            <a:chOff x="152400" y="-228600"/>
            <a:chExt cx="1524000" cy="1524000"/>
          </a:xfrm>
        </p:grpSpPr>
        <p:pic>
          <p:nvPicPr>
            <p:cNvPr id="41" name="Рисунок 40" descr="globus.gif"/>
            <p:cNvPicPr>
              <a:picLocks noChangeAspect="1"/>
            </p:cNvPicPr>
            <p:nvPr/>
          </p:nvPicPr>
          <p:blipFill>
            <a:blip r:embed="rId3" cstate="print"/>
            <a:stretch>
              <a:fillRect/>
            </a:stretch>
          </p:blipFill>
          <p:spPr>
            <a:xfrm>
              <a:off x="495300" y="152400"/>
              <a:ext cx="838200" cy="838200"/>
            </a:xfrm>
            <a:prstGeom prst="rect">
              <a:avLst/>
            </a:prstGeom>
          </p:spPr>
        </p:pic>
        <p:pic>
          <p:nvPicPr>
            <p:cNvPr id="42" name="Рисунок 41" descr="logo_.gif"/>
            <p:cNvPicPr>
              <a:picLocks noChangeAspect="1"/>
            </p:cNvPicPr>
            <p:nvPr/>
          </p:nvPicPr>
          <p:blipFill>
            <a:blip r:embed="rId4" cstate="print"/>
            <a:stretch>
              <a:fillRect/>
            </a:stretch>
          </p:blipFill>
          <p:spPr>
            <a:xfrm>
              <a:off x="152400" y="-228600"/>
              <a:ext cx="1524000" cy="1524000"/>
            </a:xfrm>
            <a:prstGeom prst="rect">
              <a:avLst/>
            </a:prstGeom>
          </p:spPr>
        </p:pic>
      </p:grpSp>
      <p:sp>
        <p:nvSpPr>
          <p:cNvPr id="44" name="TextBox 43"/>
          <p:cNvSpPr txBox="1"/>
          <p:nvPr/>
        </p:nvSpPr>
        <p:spPr>
          <a:xfrm>
            <a:off x="1331640" y="300762"/>
            <a:ext cx="6912768" cy="523220"/>
          </a:xfrm>
          <a:prstGeom prst="rect">
            <a:avLst/>
          </a:prstGeom>
          <a:noFill/>
        </p:spPr>
        <p:txBody>
          <a:bodyPr wrap="square" rtlCol="0">
            <a:spAutoFit/>
          </a:bodyPr>
          <a:lstStyle/>
          <a:p>
            <a:r>
              <a:rPr lang="en-US" sz="2800" b="1" dirty="0">
                <a:solidFill>
                  <a:schemeClr val="tx1">
                    <a:lumMod val="65000"/>
                    <a:lumOff val="35000"/>
                  </a:schemeClr>
                </a:solidFill>
                <a:latin typeface="Arial" panose="020B0604020202020204" pitchFamily="34" charset="0"/>
                <a:cs typeface="Arial" panose="020B0604020202020204" pitchFamily="34" charset="0"/>
              </a:rPr>
              <a:t>SOCIAL-HUMANITIES FACULTY</a:t>
            </a:r>
          </a:p>
        </p:txBody>
      </p:sp>
      <p:grpSp>
        <p:nvGrpSpPr>
          <p:cNvPr id="7" name="Группа 6"/>
          <p:cNvGrpSpPr/>
          <p:nvPr/>
        </p:nvGrpSpPr>
        <p:grpSpPr>
          <a:xfrm>
            <a:off x="2338623" y="1553028"/>
            <a:ext cx="2811451" cy="3604164"/>
            <a:chOff x="2338623" y="1567452"/>
            <a:chExt cx="2811451" cy="3604164"/>
          </a:xfrm>
        </p:grpSpPr>
        <p:sp>
          <p:nvSpPr>
            <p:cNvPr id="49" name="Стрелка вправо 48"/>
            <p:cNvSpPr/>
            <p:nvPr/>
          </p:nvSpPr>
          <p:spPr>
            <a:xfrm rot="10800000">
              <a:off x="2699792" y="3833259"/>
              <a:ext cx="1872208"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Стрелка вправо 50"/>
            <p:cNvSpPr/>
            <p:nvPr/>
          </p:nvSpPr>
          <p:spPr>
            <a:xfrm rot="8100000">
              <a:off x="2338623" y="4811576"/>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Стрелка вправо 51"/>
            <p:cNvSpPr/>
            <p:nvPr/>
          </p:nvSpPr>
          <p:spPr>
            <a:xfrm rot="13500000">
              <a:off x="2338623" y="2793158"/>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2" name="Стрелка вправо 61"/>
          <p:cNvSpPr/>
          <p:nvPr/>
        </p:nvSpPr>
        <p:spPr>
          <a:xfrm rot="18900000">
            <a:off x="3701167" y="2775760"/>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Стрелка вправо 62"/>
          <p:cNvSpPr/>
          <p:nvPr/>
        </p:nvSpPr>
        <p:spPr>
          <a:xfrm rot="2700000">
            <a:off x="3701167" y="4863992"/>
            <a:ext cx="2811451" cy="36004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AutoShape 32"/>
          <p:cNvSpPr>
            <a:spLocks noChangeArrowheads="1"/>
          </p:cNvSpPr>
          <p:nvPr/>
        </p:nvSpPr>
        <p:spPr bwMode="gray">
          <a:xfrm>
            <a:off x="3120100" y="2733562"/>
            <a:ext cx="2604028" cy="2495638"/>
          </a:xfrm>
          <a:prstGeom prst="ellipse">
            <a:avLst/>
          </a:prstGeom>
          <a:gradFill flip="none" rotWithShape="1">
            <a:gsLst>
              <a:gs pos="0">
                <a:srgbClr val="00B0F0">
                  <a:shade val="67500"/>
                  <a:satMod val="115000"/>
                </a:srgbClr>
              </a:gs>
              <a:gs pos="100000">
                <a:srgbClr val="00B0F0">
                  <a:shade val="100000"/>
                  <a:satMod val="115000"/>
                </a:srgbClr>
              </a:gs>
            </a:gsLst>
            <a:lin ang="16200000" scaled="1"/>
            <a:tileRect/>
          </a:gradFill>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r>
              <a:rPr lang="en-US" sz="2400" b="1" dirty="0" smtClean="0">
                <a:solidFill>
                  <a:schemeClr val="bg1"/>
                </a:solidFill>
              </a:rPr>
              <a:t>Social-</a:t>
            </a:r>
          </a:p>
          <a:p>
            <a:pPr algn="ctr"/>
            <a:r>
              <a:rPr lang="en-US" sz="2400" b="1" dirty="0" smtClean="0">
                <a:solidFill>
                  <a:schemeClr val="bg1"/>
                </a:solidFill>
              </a:rPr>
              <a:t>Humanities</a:t>
            </a:r>
          </a:p>
          <a:p>
            <a:pPr algn="ctr"/>
            <a:r>
              <a:rPr lang="en-US" sz="2400" b="1" dirty="0" smtClean="0">
                <a:solidFill>
                  <a:schemeClr val="bg1"/>
                </a:solidFill>
              </a:rPr>
              <a:t>Faculty</a:t>
            </a:r>
            <a:endParaRPr lang="en-US" sz="2400" b="1" dirty="0">
              <a:solidFill>
                <a:schemeClr val="bg1"/>
              </a:solidFill>
            </a:endParaRPr>
          </a:p>
        </p:txBody>
      </p:sp>
      <p:pic>
        <p:nvPicPr>
          <p:cNvPr id="27" name="Рисунок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188" y="2845248"/>
            <a:ext cx="2592288" cy="2198764"/>
          </a:xfrm>
          <a:prstGeom prst="rect">
            <a:avLst/>
          </a:prstGeom>
          <a:ln>
            <a:noFill/>
          </a:ln>
          <a:effectLst>
            <a:softEdge rad="112500"/>
          </a:effectLst>
        </p:spPr>
      </p:pic>
    </p:spTree>
    <p:extLst>
      <p:ext uri="{BB962C8B-B14F-4D97-AF65-F5344CB8AC3E}">
        <p14:creationId xmlns:p14="http://schemas.microsoft.com/office/powerpoint/2010/main" val="6363135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Объект 2"/>
          <p:cNvSpPr>
            <a:spLocks noGrp="1"/>
          </p:cNvSpPr>
          <p:nvPr>
            <p:ph idx="1"/>
          </p:nvPr>
        </p:nvSpPr>
        <p:spPr>
          <a:xfrm>
            <a:off x="448047" y="1400225"/>
            <a:ext cx="4988050" cy="2808312"/>
          </a:xfrm>
        </p:spPr>
        <p:txBody>
          <a:bodyPr>
            <a:normAutofit/>
          </a:bodyPr>
          <a:lstStyle/>
          <a:p>
            <a:pPr marL="0" indent="0">
              <a:buNone/>
            </a:pPr>
            <a:r>
              <a:rPr lang="en-US" sz="1800" b="1" dirty="0" smtClean="0">
                <a:solidFill>
                  <a:schemeClr val="bg1"/>
                </a:solidFill>
              </a:rPr>
              <a:t>To </a:t>
            </a:r>
            <a:r>
              <a:rPr lang="en-US" sz="1800" b="1" dirty="0">
                <a:solidFill>
                  <a:schemeClr val="bg1"/>
                </a:solidFill>
              </a:rPr>
              <a:t>meet the demands for highly qualified personnel of industrial enterprises governor of the Moscow region at </a:t>
            </a:r>
            <a:r>
              <a:rPr lang="en-US" sz="1800" b="1" dirty="0" smtClean="0">
                <a:solidFill>
                  <a:schemeClr val="bg1"/>
                </a:solidFill>
              </a:rPr>
              <a:t>the </a:t>
            </a:r>
            <a:r>
              <a:rPr lang="en-US" sz="1800" b="1" dirty="0">
                <a:solidFill>
                  <a:schemeClr val="bg1"/>
                </a:solidFill>
              </a:rPr>
              <a:t>meeting on the development of the </a:t>
            </a:r>
            <a:r>
              <a:rPr lang="en-US" sz="1800" b="1" dirty="0" smtClean="0">
                <a:solidFill>
                  <a:schemeClr val="bg1"/>
                </a:solidFill>
              </a:rPr>
              <a:t>city </a:t>
            </a:r>
            <a:r>
              <a:rPr lang="en-US" sz="1800" b="1" dirty="0" err="1" smtClean="0">
                <a:solidFill>
                  <a:schemeClr val="bg1"/>
                </a:solidFill>
              </a:rPr>
              <a:t>Korolev</a:t>
            </a:r>
            <a:r>
              <a:rPr lang="en-US" sz="1800" b="1" dirty="0" smtClean="0">
                <a:solidFill>
                  <a:schemeClr val="bg1"/>
                </a:solidFill>
              </a:rPr>
              <a:t> charged </a:t>
            </a:r>
            <a:r>
              <a:rPr lang="en-US" sz="1800" b="1" dirty="0">
                <a:solidFill>
                  <a:schemeClr val="bg1"/>
                </a:solidFill>
              </a:rPr>
              <a:t>to develop proposals for the establishment of </a:t>
            </a:r>
            <a:r>
              <a:rPr lang="en-US" sz="1800" b="1" dirty="0" smtClean="0">
                <a:solidFill>
                  <a:schemeClr val="bg1"/>
                </a:solidFill>
              </a:rPr>
              <a:t>Technological University </a:t>
            </a:r>
            <a:r>
              <a:rPr lang="en-US" sz="1800" b="1" dirty="0">
                <a:solidFill>
                  <a:schemeClr val="bg1"/>
                </a:solidFill>
              </a:rPr>
              <a:t>on the basis of </a:t>
            </a:r>
            <a:r>
              <a:rPr lang="en-US" sz="1800" b="1" dirty="0" smtClean="0">
                <a:solidFill>
                  <a:schemeClr val="bg1"/>
                </a:solidFill>
              </a:rPr>
              <a:t>Financial-Technological academy</a:t>
            </a:r>
          </a:p>
          <a:p>
            <a:pPr marL="0" indent="0">
              <a:buNone/>
            </a:pPr>
            <a:endParaRPr lang="en-US" sz="1800" b="1" dirty="0" smtClean="0">
              <a:solidFill>
                <a:schemeClr val="bg1"/>
              </a:solidFill>
            </a:endParaRPr>
          </a:p>
          <a:p>
            <a:pPr marL="0" indent="0">
              <a:buNone/>
            </a:pPr>
            <a:r>
              <a:rPr lang="en-US" sz="1800" b="1" i="1" dirty="0" smtClean="0">
                <a:solidFill>
                  <a:schemeClr val="bg1"/>
                </a:solidFill>
              </a:rPr>
              <a:t>A. Y. </a:t>
            </a:r>
            <a:r>
              <a:rPr lang="en-US" sz="1800" b="1" i="1" dirty="0" err="1" smtClean="0">
                <a:solidFill>
                  <a:schemeClr val="bg1"/>
                </a:solidFill>
              </a:rPr>
              <a:t>Vorobyev</a:t>
            </a:r>
            <a:r>
              <a:rPr lang="en-US" sz="1800" b="1" i="1" dirty="0" smtClean="0">
                <a:solidFill>
                  <a:schemeClr val="bg1"/>
                </a:solidFill>
              </a:rPr>
              <a:t>, 16 of March 2014</a:t>
            </a:r>
            <a:endParaRPr lang="ru-RU" sz="1800" b="1" i="1" dirty="0">
              <a:solidFill>
                <a:schemeClr val="bg1"/>
              </a:solidFill>
            </a:endParaRPr>
          </a:p>
        </p:txBody>
      </p:sp>
      <p:pic>
        <p:nvPicPr>
          <p:cNvPr id="5" name="Picture 2" descr="C:\Users\Алексей\Desktop\Карта моск обл\Карта строит МО\Карта 88 ДС(без маркеров).png"/>
          <p:cNvPicPr>
            <a:picLocks noChangeAspect="1" noChangeArrowheads="1"/>
          </p:cNvPicPr>
          <p:nvPr/>
        </p:nvPicPr>
        <p:blipFill>
          <a:blip r:embed="rId2" cstate="print">
            <a:lum bright="-10000" contrast="20000"/>
          </a:blip>
          <a:srcRect/>
          <a:stretch>
            <a:fillRect/>
          </a:stretch>
        </p:blipFill>
        <p:spPr bwMode="auto">
          <a:xfrm>
            <a:off x="5697868" y="3861048"/>
            <a:ext cx="3338628" cy="2663596"/>
          </a:xfrm>
          <a:prstGeom prst="rect">
            <a:avLst/>
          </a:prstGeom>
          <a:noFill/>
        </p:spPr>
      </p:pic>
      <p:pic>
        <p:nvPicPr>
          <p:cNvPr id="1026" name="Picture 2" descr="http://www.mosobltv.ru/vardata/modules/lenta/images/30518_1_1359701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011" y="1412776"/>
            <a:ext cx="3072341" cy="2304256"/>
          </a:xfrm>
          <a:prstGeom prst="rect">
            <a:avLst/>
          </a:prstGeom>
          <a:ln w="38100">
            <a:solidFill>
              <a:schemeClr val="bg1"/>
            </a:solidFill>
          </a:ln>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3" name="Группа 12"/>
          <p:cNvGrpSpPr/>
          <p:nvPr/>
        </p:nvGrpSpPr>
        <p:grpSpPr>
          <a:xfrm>
            <a:off x="192360" y="-7268"/>
            <a:ext cx="1139280" cy="1139280"/>
            <a:chOff x="152400" y="-228600"/>
            <a:chExt cx="1524000" cy="1524000"/>
          </a:xfrm>
        </p:grpSpPr>
        <p:pic>
          <p:nvPicPr>
            <p:cNvPr id="14" name="Рисунок 13" descr="globus.gif"/>
            <p:cNvPicPr>
              <a:picLocks noChangeAspect="1"/>
            </p:cNvPicPr>
            <p:nvPr/>
          </p:nvPicPr>
          <p:blipFill>
            <a:blip r:embed="rId4" cstate="print"/>
            <a:stretch>
              <a:fillRect/>
            </a:stretch>
          </p:blipFill>
          <p:spPr>
            <a:xfrm>
              <a:off x="495300" y="152400"/>
              <a:ext cx="838200" cy="838200"/>
            </a:xfrm>
            <a:prstGeom prst="rect">
              <a:avLst/>
            </a:prstGeom>
          </p:spPr>
        </p:pic>
        <p:pic>
          <p:nvPicPr>
            <p:cNvPr id="15" name="Рисунок 14" descr="logo_.gif"/>
            <p:cNvPicPr>
              <a:picLocks noChangeAspect="1"/>
            </p:cNvPicPr>
            <p:nvPr/>
          </p:nvPicPr>
          <p:blipFill>
            <a:blip r:embed="rId5" cstate="print"/>
            <a:stretch>
              <a:fillRect/>
            </a:stretch>
          </p:blipFill>
          <p:spPr>
            <a:xfrm>
              <a:off x="152400" y="-228600"/>
              <a:ext cx="1524000" cy="1524000"/>
            </a:xfrm>
            <a:prstGeom prst="rect">
              <a:avLst/>
            </a:prstGeom>
          </p:spPr>
        </p:pic>
      </p:grpSp>
      <p:sp>
        <p:nvSpPr>
          <p:cNvPr id="16" name="TextBox 15"/>
          <p:cNvSpPr txBox="1"/>
          <p:nvPr/>
        </p:nvSpPr>
        <p:spPr>
          <a:xfrm>
            <a:off x="1331640" y="329244"/>
            <a:ext cx="6912768" cy="523220"/>
          </a:xfrm>
          <a:prstGeom prst="rect">
            <a:avLst/>
          </a:prstGeom>
          <a:noFill/>
        </p:spPr>
        <p:txBody>
          <a:bodyPr wrap="square" rtlCol="0">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TECHNOLOGICAL UNIVERSITY</a:t>
            </a:r>
            <a:endParaRPr lang="en-US" sz="28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184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Группа 1"/>
          <p:cNvGrpSpPr/>
          <p:nvPr/>
        </p:nvGrpSpPr>
        <p:grpSpPr>
          <a:xfrm>
            <a:off x="323528" y="1634972"/>
            <a:ext cx="8510568" cy="4403415"/>
            <a:chOff x="323528" y="1556792"/>
            <a:chExt cx="8510568" cy="4403415"/>
          </a:xfrm>
        </p:grpSpPr>
        <p:sp>
          <p:nvSpPr>
            <p:cNvPr id="18" name="Прямоугольник 17">
              <a:hlinkClick r:id="" action="ppaction://noaction"/>
            </p:cNvPr>
            <p:cNvSpPr/>
            <p:nvPr/>
          </p:nvSpPr>
          <p:spPr>
            <a:xfrm>
              <a:off x="323641" y="3429000"/>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3642" y="1565570"/>
              <a:ext cx="8496714" cy="43837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Прямоугольник 11">
              <a:hlinkClick r:id="rId3" action="ppaction://hlinksldjump"/>
            </p:cNvPr>
            <p:cNvSpPr/>
            <p:nvPr/>
          </p:nvSpPr>
          <p:spPr>
            <a:xfrm>
              <a:off x="323528" y="1556792"/>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5" name="Прямоугольник 14">
              <a:hlinkClick r:id="" action="ppaction://noaction"/>
            </p:cNvPr>
            <p:cNvSpPr/>
            <p:nvPr/>
          </p:nvSpPr>
          <p:spPr>
            <a:xfrm>
              <a:off x="323641" y="2290764"/>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25" name="Рисунок 10"/>
            <p:cNvPicPr>
              <a:picLocks noChangeAspect="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3624927" y="2929100"/>
              <a:ext cx="1894146" cy="15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a:hlinkClick r:id="rId5" action="ppaction://hlinksldjump"/>
            </p:cNvPr>
            <p:cNvSpPr/>
            <p:nvPr/>
          </p:nvSpPr>
          <p:spPr>
            <a:xfrm>
              <a:off x="1424969" y="2290764"/>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endParaRPr>
            </a:p>
          </p:txBody>
        </p:sp>
        <p:sp>
          <p:nvSpPr>
            <p:cNvPr id="21" name="Прямоугольник 20">
              <a:hlinkClick r:id="" action="ppaction://noaction"/>
            </p:cNvPr>
            <p:cNvSpPr/>
            <p:nvPr/>
          </p:nvSpPr>
          <p:spPr>
            <a:xfrm>
              <a:off x="1424969" y="3429000"/>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hlinkClick r:id="rId6" action="ppaction://hlinksldjump"/>
            </p:cNvPr>
            <p:cNvSpPr/>
            <p:nvPr/>
          </p:nvSpPr>
          <p:spPr>
            <a:xfrm>
              <a:off x="323851" y="2708920"/>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3" name="Прямоугольник 22">
              <a:hlinkClick r:id="rId7" action="ppaction://hlinksldjump"/>
            </p:cNvPr>
            <p:cNvSpPr/>
            <p:nvPr/>
          </p:nvSpPr>
          <p:spPr>
            <a:xfrm>
              <a:off x="323851" y="3836680"/>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4" name="Прямоугольник 23">
              <a:hlinkClick r:id="rId8" action="ppaction://hlinksldjump"/>
            </p:cNvPr>
            <p:cNvSpPr/>
            <p:nvPr/>
          </p:nvSpPr>
          <p:spPr>
            <a:xfrm>
              <a:off x="323851" y="4979680"/>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Прямоугольник 25">
              <a:hlinkClick r:id="rId9" action="ppaction://hlinksldjump"/>
            </p:cNvPr>
            <p:cNvSpPr/>
            <p:nvPr/>
          </p:nvSpPr>
          <p:spPr>
            <a:xfrm>
              <a:off x="6610351" y="1564481"/>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Прямоугольник 26">
              <a:hlinkClick r:id="rId10" action="ppaction://hlinksldjump"/>
            </p:cNvPr>
            <p:cNvSpPr/>
            <p:nvPr/>
          </p:nvSpPr>
          <p:spPr>
            <a:xfrm>
              <a:off x="6610351" y="2708920"/>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8" name="Прямоугольник 27">
              <a:hlinkClick r:id="rId11" action="ppaction://hlinksldjump"/>
            </p:cNvPr>
            <p:cNvSpPr/>
            <p:nvPr/>
          </p:nvSpPr>
          <p:spPr>
            <a:xfrm>
              <a:off x="6610351" y="3836680"/>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9" name="Прямоугольник 28">
              <a:hlinkClick r:id="rId12" action="ppaction://hlinksldjump"/>
            </p:cNvPr>
            <p:cNvSpPr/>
            <p:nvPr/>
          </p:nvSpPr>
          <p:spPr>
            <a:xfrm>
              <a:off x="6610351" y="4979680"/>
              <a:ext cx="2202656" cy="535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0" name="Прямоугольник 29">
              <a:hlinkClick r:id="" action="ppaction://noaction"/>
            </p:cNvPr>
            <p:cNvSpPr/>
            <p:nvPr/>
          </p:nvSpPr>
          <p:spPr>
            <a:xfrm>
              <a:off x="323641" y="4573517"/>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a:hlinkClick r:id="" action="ppaction://noaction"/>
            </p:cNvPr>
            <p:cNvSpPr/>
            <p:nvPr/>
          </p:nvSpPr>
          <p:spPr>
            <a:xfrm>
              <a:off x="6626138" y="2290764"/>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a:hlinkClick r:id="" action="ppaction://noaction"/>
            </p:cNvPr>
            <p:cNvSpPr/>
            <p:nvPr/>
          </p:nvSpPr>
          <p:spPr>
            <a:xfrm>
              <a:off x="6626138" y="3429000"/>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Прямоугольник 36">
              <a:hlinkClick r:id="" action="ppaction://noaction"/>
            </p:cNvPr>
            <p:cNvSpPr/>
            <p:nvPr/>
          </p:nvSpPr>
          <p:spPr>
            <a:xfrm>
              <a:off x="6626138" y="4573517"/>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a:hlinkClick r:id="" action="ppaction://noaction"/>
            </p:cNvPr>
            <p:cNvSpPr/>
            <p:nvPr/>
          </p:nvSpPr>
          <p:spPr>
            <a:xfrm>
              <a:off x="6626138" y="5699214"/>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hlinkClick r:id="" action="ppaction://noaction"/>
            </p:cNvPr>
            <p:cNvSpPr/>
            <p:nvPr/>
          </p:nvSpPr>
          <p:spPr>
            <a:xfrm>
              <a:off x="7732558" y="5717321"/>
              <a:ext cx="1101538" cy="242886"/>
            </a:xfrm>
            <a:prstGeom prst="rect">
              <a:avLst/>
            </a:prstGeom>
            <a:solidFill>
              <a:srgbClr val="1C75B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2"/>
          <p:cNvGrpSpPr/>
          <p:nvPr/>
        </p:nvGrpSpPr>
        <p:grpSpPr>
          <a:xfrm>
            <a:off x="0" y="-7268"/>
            <a:ext cx="9144000" cy="1139280"/>
            <a:chOff x="0" y="-7268"/>
            <a:chExt cx="9144000" cy="1139280"/>
          </a:xfrm>
        </p:grpSpPr>
        <p:sp>
          <p:nvSpPr>
            <p:cNvPr id="6" name="Прямоугольник 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1" name="Группа 6"/>
            <p:cNvGrpSpPr/>
            <p:nvPr/>
          </p:nvGrpSpPr>
          <p:grpSpPr>
            <a:xfrm>
              <a:off x="192360" y="-7268"/>
              <a:ext cx="1139280" cy="1139280"/>
              <a:chOff x="152400" y="-228600"/>
              <a:chExt cx="1524000" cy="1524000"/>
            </a:xfrm>
          </p:grpSpPr>
          <p:pic>
            <p:nvPicPr>
              <p:cNvPr id="33" name="Рисунок 25" descr="globus.gif"/>
              <p:cNvPicPr>
                <a:picLocks noChangeAspect="1"/>
              </p:cNvPicPr>
              <p:nvPr/>
            </p:nvPicPr>
            <p:blipFill>
              <a:blip r:embed="rId13" cstate="print"/>
              <a:stretch>
                <a:fillRect/>
              </a:stretch>
            </p:blipFill>
            <p:spPr>
              <a:xfrm>
                <a:off x="495300" y="152400"/>
                <a:ext cx="838200" cy="838200"/>
              </a:xfrm>
              <a:prstGeom prst="rect">
                <a:avLst/>
              </a:prstGeom>
            </p:spPr>
          </p:pic>
          <p:pic>
            <p:nvPicPr>
              <p:cNvPr id="40" name="Рисунок 26" descr="logo_.gif"/>
              <p:cNvPicPr>
                <a:picLocks noChangeAspect="1"/>
              </p:cNvPicPr>
              <p:nvPr/>
            </p:nvPicPr>
            <p:blipFill>
              <a:blip r:embed="rId14" cstate="print"/>
              <a:stretch>
                <a:fillRect/>
              </a:stretch>
            </p:blipFill>
            <p:spPr>
              <a:xfrm>
                <a:off x="152400" y="-228600"/>
                <a:ext cx="1524000" cy="1524000"/>
              </a:xfrm>
              <a:prstGeom prst="rect">
                <a:avLst/>
              </a:prstGeom>
            </p:spPr>
          </p:pic>
        </p:grpSp>
      </p:grpSp>
      <p:sp>
        <p:nvSpPr>
          <p:cNvPr id="36" name="TextBox 35"/>
          <p:cNvSpPr txBox="1"/>
          <p:nvPr/>
        </p:nvSpPr>
        <p:spPr>
          <a:xfrm>
            <a:off x="1331640" y="175355"/>
            <a:ext cx="7812360" cy="830997"/>
          </a:xfrm>
          <a:prstGeom prst="rect">
            <a:avLst/>
          </a:prstGeom>
          <a:noFill/>
        </p:spPr>
        <p:txBody>
          <a:bodyPr wrap="square" rtlCol="0">
            <a:sp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COOPERATION WITH MAINSTAY SPACE CITY ENTERPRISES</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834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9144000" cy="6858000"/>
          </a:xfrm>
          <a:prstGeom prst="rect">
            <a:avLst/>
          </a:prstGeom>
          <a:gradFill flip="none" rotWithShape="1">
            <a:gsLst>
              <a:gs pos="100000">
                <a:schemeClr val="bg1">
                  <a:lumMod val="50000"/>
                  <a:shade val="30000"/>
                  <a:satMod val="115000"/>
                </a:schemeClr>
              </a:gs>
              <a:gs pos="50000">
                <a:schemeClr val="bg1">
                  <a:lumMod val="50000"/>
                  <a:shade val="67500"/>
                  <a:satMod val="115000"/>
                </a:schemeClr>
              </a:gs>
              <a:gs pos="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4139953" y="1341857"/>
            <a:ext cx="4824535" cy="3668187"/>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p>
        </p:txBody>
      </p:sp>
      <p:sp>
        <p:nvSpPr>
          <p:cNvPr id="16" name="Прямоугольник 15"/>
          <p:cNvSpPr/>
          <p:nvPr/>
        </p:nvSpPr>
        <p:spPr>
          <a:xfrm>
            <a:off x="0" y="0"/>
            <a:ext cx="9144000" cy="1124744"/>
          </a:xfrm>
          <a:prstGeom prst="rect">
            <a:avLst/>
          </a:prstGeom>
          <a:gradFill flip="none" rotWithShape="1">
            <a:gsLst>
              <a:gs pos="50000">
                <a:schemeClr val="bg1">
                  <a:lumMod val="85000"/>
                </a:schemeClr>
              </a:gs>
              <a:gs pos="99583">
                <a:schemeClr val="bg1">
                  <a:lumMod val="95000"/>
                </a:schemeClr>
              </a:gs>
              <a:gs pos="0">
                <a:schemeClr val="bg1">
                  <a:lumMod val="95000"/>
                </a:schemeClr>
              </a:gs>
            </a:gsLst>
            <a:lin ang="108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Группа 16"/>
          <p:cNvGrpSpPr/>
          <p:nvPr/>
        </p:nvGrpSpPr>
        <p:grpSpPr>
          <a:xfrm>
            <a:off x="192360" y="-7268"/>
            <a:ext cx="1139280" cy="1139280"/>
            <a:chOff x="152400" y="-228600"/>
            <a:chExt cx="1524000" cy="1524000"/>
          </a:xfrm>
        </p:grpSpPr>
        <p:pic>
          <p:nvPicPr>
            <p:cNvPr id="18" name="Рисунок 17" descr="globus.gif"/>
            <p:cNvPicPr>
              <a:picLocks noChangeAspect="1"/>
            </p:cNvPicPr>
            <p:nvPr/>
          </p:nvPicPr>
          <p:blipFill>
            <a:blip r:embed="rId3" cstate="print"/>
            <a:stretch>
              <a:fillRect/>
            </a:stretch>
          </p:blipFill>
          <p:spPr>
            <a:xfrm>
              <a:off x="495300" y="152400"/>
              <a:ext cx="838200" cy="838200"/>
            </a:xfrm>
            <a:prstGeom prst="rect">
              <a:avLst/>
            </a:prstGeom>
          </p:spPr>
        </p:pic>
        <p:pic>
          <p:nvPicPr>
            <p:cNvPr id="19" name="Рисунок 18" descr="logo_.gif"/>
            <p:cNvPicPr>
              <a:picLocks noChangeAspect="1"/>
            </p:cNvPicPr>
            <p:nvPr/>
          </p:nvPicPr>
          <p:blipFill>
            <a:blip r:embed="rId4" cstate="print"/>
            <a:stretch>
              <a:fillRect/>
            </a:stretch>
          </p:blipFill>
          <p:spPr>
            <a:xfrm>
              <a:off x="152400" y="-228600"/>
              <a:ext cx="1524000" cy="1524000"/>
            </a:xfrm>
            <a:prstGeom prst="rect">
              <a:avLst/>
            </a:prstGeom>
          </p:spPr>
        </p:pic>
      </p:gr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90772" y="1556792"/>
            <a:ext cx="1381389" cy="181962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39953" y="1697711"/>
            <a:ext cx="4824007" cy="3287054"/>
          </a:xfrm>
          <a:prstGeom prst="rect">
            <a:avLst/>
          </a:prstGeom>
          <a:noFill/>
        </p:spPr>
        <p:txBody>
          <a:bodyPr wrap="square" rtlCol="0">
            <a:spAutoFit/>
          </a:bodyPr>
          <a:lstStyle/>
          <a:p>
            <a:pPr>
              <a:lnSpc>
                <a:spcPct val="80000"/>
              </a:lnSpc>
              <a:tabLst>
                <a:tab pos="185702" algn="l"/>
              </a:tabLst>
              <a:defRPr/>
            </a:pPr>
            <a:r>
              <a:rPr lang="en-US" sz="1200" b="1" dirty="0">
                <a:solidFill>
                  <a:srgbClr val="26244C"/>
                </a:solidFill>
              </a:rPr>
              <a:t>The head of department </a:t>
            </a:r>
            <a:r>
              <a:rPr lang="ru-RU" sz="1200" dirty="0">
                <a:solidFill>
                  <a:srgbClr val="26244C"/>
                </a:solidFill>
                <a:effectLst>
                  <a:outerShdw blurRad="38100" dist="38100" dir="2700000" algn="tl">
                    <a:srgbClr val="C0C0C0"/>
                  </a:outerShdw>
                </a:effectLst>
              </a:rPr>
              <a:t>– </a:t>
            </a:r>
            <a:r>
              <a:rPr lang="en-US" sz="1200" dirty="0">
                <a:effectLst>
                  <a:outerShdw blurRad="38100" dist="38100" dir="2700000" algn="tl">
                    <a:srgbClr val="C0C0C0"/>
                  </a:outerShdw>
                </a:effectLst>
              </a:rPr>
              <a:t>professor </a:t>
            </a:r>
            <a:r>
              <a:rPr lang="en-US" sz="1200" dirty="0" err="1">
                <a:effectLst>
                  <a:outerShdw blurRad="38100" dist="38100" dir="2700000" algn="tl">
                    <a:srgbClr val="C0C0C0"/>
                  </a:outerShdw>
                </a:effectLst>
              </a:rPr>
              <a:t>Timofeev</a:t>
            </a:r>
            <a:r>
              <a:rPr lang="en-US" sz="1200" dirty="0">
                <a:effectLst>
                  <a:outerShdw blurRad="38100" dist="38100" dir="2700000" algn="tl">
                    <a:srgbClr val="C0C0C0"/>
                  </a:outerShdw>
                </a:effectLst>
              </a:rPr>
              <a:t> A. N., Vice CEO JSC </a:t>
            </a:r>
            <a:r>
              <a:rPr lang="ru-RU" sz="1200" dirty="0">
                <a:effectLst>
                  <a:outerShdw blurRad="38100" dist="38100" dir="2700000" algn="tl">
                    <a:srgbClr val="C0C0C0"/>
                  </a:outerShdw>
                </a:effectLst>
              </a:rPr>
              <a:t>«</a:t>
            </a:r>
            <a:r>
              <a:rPr lang="en-US" sz="1200" dirty="0" err="1">
                <a:effectLst>
                  <a:outerShdw blurRad="38100" dist="38100" dir="2700000" algn="tl">
                    <a:srgbClr val="C0C0C0"/>
                  </a:outerShdw>
                </a:effectLst>
              </a:rPr>
              <a:t>Komposit</a:t>
            </a:r>
            <a:r>
              <a:rPr lang="ru-RU" sz="1200" dirty="0">
                <a:effectLst>
                  <a:outerShdw blurRad="38100" dist="38100" dir="2700000" algn="tl">
                    <a:srgbClr val="C0C0C0"/>
                  </a:outerShdw>
                </a:effectLst>
              </a:rPr>
              <a:t>», </a:t>
            </a:r>
            <a:r>
              <a:rPr lang="en-US" sz="1200" dirty="0"/>
              <a:t>Academician of the Russian Academy of Cosmonautics by KE </a:t>
            </a:r>
            <a:r>
              <a:rPr lang="en-US" sz="1200" dirty="0" err="1"/>
              <a:t>Tsiolkovsky</a:t>
            </a:r>
            <a:r>
              <a:rPr lang="en-US" sz="1200" dirty="0"/>
              <a:t> , </a:t>
            </a:r>
            <a:r>
              <a:rPr lang="en-US" sz="1200" dirty="0" err="1" smtClean="0"/>
              <a:t>Ph.D</a:t>
            </a:r>
            <a:endParaRPr lang="en-US" sz="1200" dirty="0" smtClean="0"/>
          </a:p>
          <a:p>
            <a:pPr>
              <a:lnSpc>
                <a:spcPct val="80000"/>
              </a:lnSpc>
              <a:tabLst>
                <a:tab pos="185702" algn="l"/>
              </a:tabLst>
              <a:defRPr/>
            </a:pPr>
            <a:endParaRPr lang="en-US" sz="1200" dirty="0"/>
          </a:p>
          <a:p>
            <a:pPr>
              <a:lnSpc>
                <a:spcPct val="90000"/>
              </a:lnSpc>
              <a:tabLst>
                <a:tab pos="185702" algn="l"/>
              </a:tabLst>
              <a:defRPr/>
            </a:pPr>
            <a:r>
              <a:rPr lang="en-US" sz="1200" b="1" dirty="0" smtClean="0">
                <a:solidFill>
                  <a:schemeClr val="tx2">
                    <a:lumMod val="50000"/>
                  </a:schemeClr>
                </a:solidFill>
              </a:rPr>
              <a:t>Mission</a:t>
            </a:r>
            <a:r>
              <a:rPr lang="en-US" sz="1200" b="1" dirty="0">
                <a:solidFill>
                  <a:schemeClr val="tx2">
                    <a:lumMod val="50000"/>
                  </a:schemeClr>
                </a:solidFill>
              </a:rPr>
              <a:t>: </a:t>
            </a:r>
            <a:r>
              <a:rPr lang="en-US" sz="1200" dirty="0" smtClean="0"/>
              <a:t>"Training </a:t>
            </a:r>
            <a:r>
              <a:rPr lang="en-US" sz="1200" dirty="0"/>
              <a:t>for innovation in the field of new materials and technologies </a:t>
            </a:r>
            <a:r>
              <a:rPr lang="en-US" sz="1200" dirty="0" smtClean="0"/>
              <a:t>.“</a:t>
            </a:r>
          </a:p>
          <a:p>
            <a:pPr>
              <a:lnSpc>
                <a:spcPct val="90000"/>
              </a:lnSpc>
              <a:tabLst>
                <a:tab pos="185702" algn="l"/>
              </a:tabLst>
              <a:defRPr/>
            </a:pPr>
            <a:r>
              <a:rPr lang="en-US" sz="1200" dirty="0"/>
              <a:t/>
            </a:r>
            <a:br>
              <a:rPr lang="en-US" sz="1200" dirty="0"/>
            </a:br>
            <a:r>
              <a:rPr lang="en-US" sz="1200" b="1" dirty="0" smtClean="0">
                <a:solidFill>
                  <a:schemeClr val="tx2">
                    <a:lumMod val="50000"/>
                  </a:schemeClr>
                </a:solidFill>
              </a:rPr>
              <a:t>The </a:t>
            </a:r>
            <a:r>
              <a:rPr lang="en-US" sz="1200" b="1" dirty="0">
                <a:solidFill>
                  <a:schemeClr val="tx2">
                    <a:lumMod val="50000"/>
                  </a:schemeClr>
                </a:solidFill>
              </a:rPr>
              <a:t>main research areas: </a:t>
            </a:r>
          </a:p>
          <a:p>
            <a:pPr>
              <a:lnSpc>
                <a:spcPct val="90000"/>
              </a:lnSpc>
              <a:tabLst>
                <a:tab pos="185702" algn="l"/>
              </a:tabLst>
              <a:defRPr/>
            </a:pPr>
            <a:r>
              <a:rPr lang="en-US" sz="1200" dirty="0"/>
              <a:t>Development of new composite materials for national security and civil proceedings .</a:t>
            </a:r>
            <a:br>
              <a:rPr lang="en-US" sz="1200" dirty="0"/>
            </a:br>
            <a:r>
              <a:rPr lang="en-US" sz="1200" dirty="0"/>
              <a:t>Development of new coating technologies .</a:t>
            </a:r>
            <a:br>
              <a:rPr lang="en-US" sz="1200" dirty="0"/>
            </a:br>
            <a:r>
              <a:rPr lang="en-US" sz="1200" dirty="0"/>
              <a:t>Development of materials and designs for farms and mirrors in space.</a:t>
            </a:r>
            <a:endParaRPr lang="ru-RU" sz="1200" b="1" dirty="0">
              <a:solidFill>
                <a:srgbClr val="26244C"/>
              </a:solidFill>
              <a:effectLst>
                <a:outerShdw blurRad="38100" dist="38100" dir="2700000" algn="tl">
                  <a:srgbClr val="C0C0C0"/>
                </a:outerShdw>
              </a:effectLst>
            </a:endParaRPr>
          </a:p>
          <a:p>
            <a:pPr marL="184150" indent="-184150">
              <a:lnSpc>
                <a:spcPct val="90000"/>
              </a:lnSpc>
              <a:spcBef>
                <a:spcPct val="0"/>
              </a:spcBef>
              <a:buNone/>
            </a:pPr>
            <a:r>
              <a:rPr lang="en-US" sz="1200" b="1" dirty="0" smtClean="0">
                <a:solidFill>
                  <a:srgbClr val="26244C"/>
                </a:solidFill>
              </a:rPr>
              <a:t>Special subjects</a:t>
            </a:r>
            <a:r>
              <a:rPr lang="ru-RU" sz="1200" b="1" dirty="0" smtClean="0">
                <a:solidFill>
                  <a:srgbClr val="26244C"/>
                </a:solidFill>
              </a:rPr>
              <a:t>:</a:t>
            </a:r>
            <a:endParaRPr lang="ru-RU" sz="1200" dirty="0">
              <a:solidFill>
                <a:srgbClr val="26244C"/>
              </a:solidFill>
            </a:endParaRPr>
          </a:p>
          <a:p>
            <a:pPr marL="184150" indent="-184150">
              <a:buFont typeface="Arial" panose="020B0604020202020204" pitchFamily="34" charset="0"/>
              <a:buChar char="•"/>
            </a:pPr>
            <a:r>
              <a:rPr lang="en-US" sz="1200" dirty="0"/>
              <a:t>Mechanical and physical properties of materials</a:t>
            </a:r>
          </a:p>
          <a:p>
            <a:pPr marL="184150" indent="-184150">
              <a:buFont typeface="Arial" panose="020B0604020202020204" pitchFamily="34" charset="0"/>
              <a:buChar char="•"/>
            </a:pPr>
            <a:r>
              <a:rPr lang="en-US" sz="1200" dirty="0"/>
              <a:t>Theory and technology of production, processing and recycling of materials and coatings</a:t>
            </a:r>
          </a:p>
          <a:p>
            <a:pPr marL="184150" indent="-184150">
              <a:buFont typeface="Arial" panose="020B0604020202020204" pitchFamily="34" charset="0"/>
              <a:buChar char="•"/>
            </a:pPr>
            <a:r>
              <a:rPr lang="en-US" sz="1200" dirty="0"/>
              <a:t>Test methods for composite structures</a:t>
            </a:r>
          </a:p>
          <a:p>
            <a:pPr marL="184150" indent="-184150">
              <a:buFont typeface="Arial" panose="020B0604020202020204" pitchFamily="34" charset="0"/>
              <a:buChar char="•"/>
            </a:pPr>
            <a:r>
              <a:rPr lang="en-US" sz="1200" dirty="0"/>
              <a:t>Theory of the structure of materials</a:t>
            </a:r>
          </a:p>
          <a:p>
            <a:pPr marL="184150" indent="-184150">
              <a:buFont typeface="Arial" panose="020B0604020202020204" pitchFamily="34" charset="0"/>
              <a:buChar char="•"/>
            </a:pPr>
            <a:r>
              <a:rPr lang="en-US" sz="1200" dirty="0"/>
              <a:t>Modeling and optimization of materials and processes</a:t>
            </a:r>
          </a:p>
        </p:txBody>
      </p:sp>
      <p:sp>
        <p:nvSpPr>
          <p:cNvPr id="36" name="TextBox 35"/>
          <p:cNvSpPr txBox="1"/>
          <p:nvPr/>
        </p:nvSpPr>
        <p:spPr>
          <a:xfrm>
            <a:off x="4139954" y="1340768"/>
            <a:ext cx="4788200" cy="338554"/>
          </a:xfrm>
          <a:prstGeom prst="rect">
            <a:avLst/>
          </a:prstGeom>
          <a:noFill/>
        </p:spPr>
        <p:txBody>
          <a:bodyPr wrap="square" rtlCol="0">
            <a:spAutoFit/>
          </a:bodyPr>
          <a:lstStyle/>
          <a:p>
            <a:r>
              <a:rPr lang="en-US" sz="1600" b="1" dirty="0" smtClean="0"/>
              <a:t>TODAY</a:t>
            </a:r>
            <a:r>
              <a:rPr lang="ru-RU" sz="1600" b="1" dirty="0" smtClean="0"/>
              <a:t>:</a:t>
            </a:r>
            <a:endParaRPr lang="ru-RU" sz="1600" b="1" dirty="0"/>
          </a:p>
        </p:txBody>
      </p:sp>
      <p:sp>
        <p:nvSpPr>
          <p:cNvPr id="37" name="Прямоугольник 36"/>
          <p:cNvSpPr/>
          <p:nvPr/>
        </p:nvSpPr>
        <p:spPr>
          <a:xfrm>
            <a:off x="4139953" y="5157192"/>
            <a:ext cx="4824535" cy="1512168"/>
          </a:xfrm>
          <a:prstGeom prst="rect">
            <a:avLst/>
          </a:prstGeom>
          <a:gradFill flip="none" rotWithShape="1">
            <a:gsLst>
              <a:gs pos="0">
                <a:schemeClr val="bg1">
                  <a:lumMod val="85000"/>
                </a:schemeClr>
              </a:gs>
              <a:gs pos="100000">
                <a:schemeClr val="bg1">
                  <a:lumMod val="95000"/>
                </a:schemeClr>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TextBox 37"/>
          <p:cNvSpPr txBox="1"/>
          <p:nvPr/>
        </p:nvSpPr>
        <p:spPr>
          <a:xfrm>
            <a:off x="4139954" y="5494585"/>
            <a:ext cx="4824008" cy="1126462"/>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400" dirty="0" smtClean="0"/>
              <a:t>Joint international Russian-</a:t>
            </a:r>
            <a:r>
              <a:rPr lang="en-US" sz="1400" dirty="0"/>
              <a:t>C</a:t>
            </a:r>
            <a:r>
              <a:rPr lang="en-US" sz="1400" dirty="0" smtClean="0"/>
              <a:t>hinese laboratory </a:t>
            </a:r>
            <a:r>
              <a:rPr lang="ru-RU" sz="1400" dirty="0" smtClean="0"/>
              <a:t>«</a:t>
            </a:r>
            <a:r>
              <a:rPr lang="en-US" sz="1400" dirty="0" smtClean="0"/>
              <a:t>Materials science</a:t>
            </a:r>
            <a:r>
              <a:rPr lang="ru-RU" sz="1400" dirty="0" smtClean="0"/>
              <a:t>»</a:t>
            </a:r>
            <a:endParaRPr lang="en-US" sz="1400" dirty="0" smtClean="0"/>
          </a:p>
          <a:p>
            <a:pPr marL="171450" indent="-171450">
              <a:lnSpc>
                <a:spcPct val="120000"/>
              </a:lnSpc>
              <a:buFont typeface="Arial" panose="020B0604020202020204" pitchFamily="34" charset="0"/>
              <a:buChar char="•"/>
            </a:pPr>
            <a:r>
              <a:rPr lang="en-US" sz="1400" dirty="0" smtClean="0"/>
              <a:t>Joint Russian-</a:t>
            </a:r>
            <a:r>
              <a:rPr lang="en-US" sz="1400" dirty="0"/>
              <a:t>C</a:t>
            </a:r>
            <a:r>
              <a:rPr lang="en-US" sz="1400" dirty="0" smtClean="0"/>
              <a:t>hinese scientific project in material science</a:t>
            </a:r>
          </a:p>
          <a:p>
            <a:pPr marL="171450" indent="-171450">
              <a:lnSpc>
                <a:spcPct val="120000"/>
              </a:lnSpc>
              <a:buFont typeface="Arial" panose="020B0604020202020204" pitchFamily="34" charset="0"/>
              <a:buChar char="•"/>
            </a:pPr>
            <a:endParaRPr lang="ru-RU" sz="1400" dirty="0" smtClean="0"/>
          </a:p>
        </p:txBody>
      </p:sp>
      <p:sp>
        <p:nvSpPr>
          <p:cNvPr id="39" name="TextBox 38"/>
          <p:cNvSpPr txBox="1"/>
          <p:nvPr/>
        </p:nvSpPr>
        <p:spPr>
          <a:xfrm>
            <a:off x="4139955" y="5156031"/>
            <a:ext cx="4824006" cy="338554"/>
          </a:xfrm>
          <a:prstGeom prst="rect">
            <a:avLst/>
          </a:prstGeom>
          <a:noFill/>
        </p:spPr>
        <p:txBody>
          <a:bodyPr wrap="square" rtlCol="0">
            <a:spAutoFit/>
          </a:bodyPr>
          <a:lstStyle/>
          <a:p>
            <a:r>
              <a:rPr lang="en-US" sz="1600" b="1" dirty="0" smtClean="0"/>
              <a:t>PROSPECTIVES</a:t>
            </a:r>
            <a:r>
              <a:rPr lang="ru-RU" sz="1600" b="1" dirty="0" smtClean="0"/>
              <a:t>:</a:t>
            </a:r>
            <a:endParaRPr lang="ru-RU" sz="1600" b="1" dirty="0"/>
          </a:p>
        </p:txBody>
      </p:sp>
      <p:pic>
        <p:nvPicPr>
          <p:cNvPr id="50" name="Picture 2" descr="C:\Users\vaivanov\Desktop\logo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0128" y="1556792"/>
            <a:ext cx="1080120" cy="1080120"/>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Прямая соединительная линия 50"/>
          <p:cNvCxnSpPr/>
          <p:nvPr/>
        </p:nvCxnSpPr>
        <p:spPr>
          <a:xfrm>
            <a:off x="365826" y="3717032"/>
            <a:ext cx="33486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2062" y="3820863"/>
            <a:ext cx="3312368" cy="2729337"/>
          </a:xfrm>
          <a:prstGeom prst="rect">
            <a:avLst/>
          </a:prstGeom>
          <a:noFill/>
        </p:spPr>
        <p:txBody>
          <a:bodyPr wrap="square" rtlCol="0">
            <a:spAutoFit/>
          </a:bodyPr>
          <a:lstStyle/>
          <a:p>
            <a:pPr defTabSz="912813">
              <a:lnSpc>
                <a:spcPct val="120000"/>
              </a:lnSpc>
              <a:spcBef>
                <a:spcPct val="20000"/>
              </a:spcBef>
            </a:pPr>
            <a:r>
              <a:rPr lang="en-US" b="1" dirty="0">
                <a:solidFill>
                  <a:schemeClr val="bg1"/>
                </a:solidFill>
              </a:rPr>
              <a:t>JSC "Composite" </a:t>
            </a:r>
            <a:r>
              <a:rPr lang="en-US" dirty="0">
                <a:solidFill>
                  <a:schemeClr val="bg1"/>
                </a:solidFill>
              </a:rPr>
              <a:t>- Materials Research leading enterprise of the Federal Space Agency. Performs research </a:t>
            </a:r>
            <a:br>
              <a:rPr lang="en-US" dirty="0">
                <a:solidFill>
                  <a:schemeClr val="bg1"/>
                </a:solidFill>
              </a:rPr>
            </a:br>
            <a:r>
              <a:rPr lang="en-US" dirty="0">
                <a:solidFill>
                  <a:schemeClr val="bg1"/>
                </a:solidFill>
              </a:rPr>
              <a:t>and technological development work on the creation and comprehensive study of the properties of materials.</a:t>
            </a:r>
            <a:endParaRPr lang="ru-RU" dirty="0">
              <a:solidFill>
                <a:schemeClr val="bg1"/>
              </a:solidFill>
            </a:endParaRPr>
          </a:p>
        </p:txBody>
      </p:sp>
      <p:sp>
        <p:nvSpPr>
          <p:cNvPr id="21" name="TextBox 20"/>
          <p:cNvSpPr txBox="1"/>
          <p:nvPr/>
        </p:nvSpPr>
        <p:spPr>
          <a:xfrm>
            <a:off x="1331640" y="298466"/>
            <a:ext cx="7812360" cy="584775"/>
          </a:xfrm>
          <a:prstGeom prst="rect">
            <a:avLst/>
          </a:prstGeom>
          <a:noFill/>
        </p:spPr>
        <p:txBody>
          <a:bodyPr wrap="square" rtlCol="0">
            <a:spAutoFit/>
          </a:bodyPr>
          <a:lstStyle/>
          <a:p>
            <a:r>
              <a:rPr lang="en-US" sz="1600" b="1" dirty="0" smtClean="0">
                <a:solidFill>
                  <a:schemeClr val="tx1">
                    <a:lumMod val="65000"/>
                    <a:lumOff val="35000"/>
                  </a:schemeClr>
                </a:solidFill>
                <a:latin typeface="Arial" panose="020B0604020202020204" pitchFamily="34" charset="0"/>
                <a:cs typeface="Arial" panose="020B0604020202020204" pitchFamily="34" charset="0"/>
              </a:rPr>
              <a:t>THE DEPARTMENT “QUALITY MANAGEMENT AND RESEARCH IN THE FIELD OF NEW MATERIALS AND TECHNOLOGIES” AT JSC “KOMPOZIT”</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 name="Picture 4" descr="D:\!Рабочая\ФТА\Презентация_ФТА\Годовые отчеты\кнопки\кнопка-04.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4408" y="6422480"/>
            <a:ext cx="647410" cy="46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0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TotalTime>
  <Words>1764</Words>
  <Application>Microsoft Office PowerPoint</Application>
  <PresentationFormat>Экран (4:3)</PresentationFormat>
  <Paragraphs>228</Paragraphs>
  <Slides>20</Slides>
  <Notes>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Georgia</vt:lpstr>
      <vt:lpstr>Myriad Pro Cond</vt:lpstr>
      <vt:lpstr>Lucida Grande</vt:lpstr>
      <vt:lpstr>Calibri</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Старцев Вячеслав Александрович</dc:creator>
  <cp:lastModifiedBy>Старцев Вячеслав Александрович</cp:lastModifiedBy>
  <cp:revision>57</cp:revision>
  <dcterms:created xsi:type="dcterms:W3CDTF">2014-04-11T07:31:52Z</dcterms:created>
  <dcterms:modified xsi:type="dcterms:W3CDTF">2014-05-08T11:10:41Z</dcterms:modified>
</cp:coreProperties>
</file>